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7" r:id="rId5"/>
  </p:sldMasterIdLst>
  <p:notesMasterIdLst>
    <p:notesMasterId r:id="rId18"/>
  </p:notesMasterIdLst>
  <p:sldIdLst>
    <p:sldId id="374" r:id="rId6"/>
    <p:sldId id="379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8B3"/>
    <a:srgbClr val="F8991D"/>
    <a:srgbClr val="FFFFFF"/>
    <a:srgbClr val="000000"/>
    <a:srgbClr val="E6E6E6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3" autoAdjust="0"/>
    <p:restoredTop sz="91853" autoAdjust="0"/>
  </p:normalViewPr>
  <p:slideViewPr>
    <p:cSldViewPr>
      <p:cViewPr varScale="1">
        <p:scale>
          <a:sx n="90" d="100"/>
          <a:sy n="90" d="100"/>
        </p:scale>
        <p:origin x="108" y="6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62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93D88-B037-4A69-B1A6-6961B591260A}" type="datetimeFigureOut">
              <a:rPr lang="en-CA"/>
              <a:pPr>
                <a:defRPr/>
              </a:pPr>
              <a:t>2021-01-02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3F50ED-DEEF-483A-A30B-FAEE22B5BE66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036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C644B-042B-495D-8E6E-25F6FD957421}" type="slidenum">
              <a:rPr lang="en-C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3F50ED-DEEF-483A-A30B-FAEE22B5BE66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632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1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193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104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7292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790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124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15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003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tyscape evolved 3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076056" y="4773801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0668B3"/>
                </a:solidFill>
              </a:rPr>
              <a:t>SUPERKIDS  |  Brain Tumour Foundation of</a:t>
            </a:r>
            <a:r>
              <a:rPr lang="en-US" sz="1000" baseline="0" dirty="0">
                <a:solidFill>
                  <a:srgbClr val="0668B3"/>
                </a:solidFill>
              </a:rPr>
              <a:t> Canada</a:t>
            </a:r>
            <a:endParaRPr lang="en-US" sz="1000" dirty="0">
              <a:solidFill>
                <a:srgbClr val="0668B3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  <p:sldLayoutId id="2147483650" r:id="rId7"/>
    <p:sldLayoutId id="214748364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55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9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3.sv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611560" y="2499742"/>
            <a:ext cx="4752528" cy="83099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668B3"/>
                </a:solidFill>
              </a:rPr>
              <a:t>Cervo-</a:t>
            </a:r>
            <a:r>
              <a:rPr lang="en-US" sz="2800" b="1" dirty="0" err="1">
                <a:solidFill>
                  <a:srgbClr val="0668B3"/>
                </a:solidFill>
              </a:rPr>
              <a:t>graphie</a:t>
            </a:r>
            <a:endParaRPr lang="en-US" sz="2800" b="1" dirty="0">
              <a:solidFill>
                <a:srgbClr val="0668B3"/>
              </a:solidFill>
            </a:endParaRPr>
          </a:p>
          <a:p>
            <a:r>
              <a:rPr lang="en-CA" sz="2000" dirty="0">
                <a:solidFill>
                  <a:schemeClr val="bg1">
                    <a:lumMod val="50000"/>
                  </a:schemeClr>
                </a:solidFill>
              </a:rPr>
              <a:t>Les </a:t>
            </a:r>
            <a:r>
              <a:rPr lang="en-CA" sz="2000" dirty="0" err="1">
                <a:solidFill>
                  <a:schemeClr val="bg1">
                    <a:lumMod val="50000"/>
                  </a:schemeClr>
                </a:solidFill>
              </a:rPr>
              <a:t>fonctions</a:t>
            </a:r>
            <a:r>
              <a:rPr lang="en-CA" sz="2000" dirty="0">
                <a:solidFill>
                  <a:schemeClr val="bg1">
                    <a:lumMod val="50000"/>
                  </a:schemeClr>
                </a:solidFill>
              </a:rPr>
              <a:t> du cerveau</a:t>
            </a:r>
          </a:p>
        </p:txBody>
      </p:sp>
      <p:cxnSp>
        <p:nvCxnSpPr>
          <p:cNvPr id="10" name="Straight Connector 6">
            <a:extLst>
              <a:ext uri="{FF2B5EF4-FFF2-40B4-BE49-F238E27FC236}">
                <a16:creationId xmlns:a16="http://schemas.microsoft.com/office/drawing/2014/main" id="{11FE67F7-30AF-4215-9685-38D9C969459B}"/>
              </a:ext>
            </a:extLst>
          </p:cNvPr>
          <p:cNvCxnSpPr>
            <a:cxnSpLocks/>
          </p:cNvCxnSpPr>
          <p:nvPr/>
        </p:nvCxnSpPr>
        <p:spPr>
          <a:xfrm>
            <a:off x="1910890" y="753195"/>
            <a:ext cx="0" cy="11521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" descr="SUPERKIDS Logo 2020 transparent - FR.png">
            <a:extLst>
              <a:ext uri="{FF2B5EF4-FFF2-40B4-BE49-F238E27FC236}">
                <a16:creationId xmlns:a16="http://schemas.microsoft.com/office/drawing/2014/main" id="{9A17E3D7-F319-4A7C-BFD8-8CF1814F1B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58" y="681187"/>
            <a:ext cx="1286929" cy="1306368"/>
          </a:xfrm>
          <a:prstGeom prst="rect">
            <a:avLst/>
          </a:prstGeom>
        </p:spPr>
      </p:pic>
      <p:pic>
        <p:nvPicPr>
          <p:cNvPr id="12" name="Picture 4" descr="BTFC Screen-Res RGB - Blue Orange Logo - Square Transparent - PRIMARY - FR.png">
            <a:extLst>
              <a:ext uri="{FF2B5EF4-FFF2-40B4-BE49-F238E27FC236}">
                <a16:creationId xmlns:a16="http://schemas.microsoft.com/office/drawing/2014/main" id="{1E9B5C54-1017-4E57-A554-12067D6A7D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83518"/>
            <a:ext cx="1584176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</a:t>
            </a:r>
            <a:r>
              <a:rPr lang="en-CA" b="1" dirty="0">
                <a:solidFill>
                  <a:srgbClr val="F8991D"/>
                </a:solidFill>
              </a:rPr>
              <a:t> (6</a:t>
            </a:r>
            <a:r>
              <a:rPr lang="en-CA" sz="3600" b="1" dirty="0">
                <a:solidFill>
                  <a:srgbClr val="F8991D"/>
                </a:solidFill>
              </a:rPr>
              <a:t> 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r>
              <a:rPr lang="en-CA" dirty="0" err="1"/>
              <a:t>L’émotion</a:t>
            </a:r>
            <a:r>
              <a:rPr lang="en-CA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063229"/>
            <a:ext cx="8229600" cy="3819871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Les émotions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sont définies comme un processus à composante multiple en deux étapes. Celui-ci implique la présence de stimuli, la perception psychologique (les sentiments), l'évaluation, l'expression, les réponses automatiques et notre prédisposition à agir</a:t>
            </a:r>
            <a:r>
              <a:rPr lang="en-CA" sz="18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Kulim Park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Arial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Arial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Arial"/>
              </a:rPr>
              <a:t> 1 –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ensez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à cinq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émotions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,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puis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éfléchissez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à des éléments, des situations, des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événements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ou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autres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correspondant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à chacune des émotions que vous avez choisies et notez-les à côté de ces dernières.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S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électionnez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exemple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correspondant à l'une des émotions que vous avez choisies et rédigez un paragraphe ou deux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expliquant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cette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émotion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– incluez une illustration pour mettre votre texte en valeur.</a:t>
            </a: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922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</a:t>
            </a:r>
            <a:r>
              <a:rPr lang="en-CA" b="1" dirty="0">
                <a:solidFill>
                  <a:srgbClr val="F8991D"/>
                </a:solidFill>
              </a:rPr>
              <a:t> (7</a:t>
            </a:r>
            <a:r>
              <a:rPr lang="en-CA" sz="3600" b="1" dirty="0">
                <a:solidFill>
                  <a:srgbClr val="F8991D"/>
                </a:solidFill>
              </a:rPr>
              <a:t> 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r>
              <a:rPr lang="en-CA" dirty="0"/>
              <a:t>La cognition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915567"/>
            <a:ext cx="8229600" cy="3967534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Le CERVEAU se charge des fonctions cognitives, </a:t>
            </a: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fonctions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qui sont impliquées dans quantité de processus et de fonctions exécutives.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Parmi les fonctions exécutives, on compte l'habilité à filtrer les informations et à ignorer les stimuli non pertinents grâce au contrôle attentionnel, l'habilité à traiter et manipuler les informations conservées dans la mémoire de travail, l'habilité à penser à plusieurs concepts simultanément et à passer d'une tâche à l'autre grâce a la souplesse cognitive, l'habileté à inhiber ses impulsions et l'habileté à déterminer la pertinence des informations ou le caractère approprié d'une action. </a:t>
            </a:r>
            <a:endParaRPr lang="en-CA" sz="1700" b="1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Kulim Park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</a:t>
            </a:r>
            <a:r>
              <a:rPr lang="en-CA" sz="17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– </a:t>
            </a:r>
            <a:r>
              <a:rPr lang="en-CA" sz="17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</a:t>
            </a: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arlez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 quelque chose que vous faites bien et des raisons pour lesquelles vous le faites bien.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7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7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7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Pensez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à deux nouveaux attributs ou deux nouvelles compétences que vous aimeriez apprendre et apprenez-les par vous-mêmes. Prenez des notes/</a:t>
            </a: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rédigez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journal ou faites un enregistrement </a:t>
            </a: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ou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7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autre</a:t>
            </a:r>
            <a:r>
              <a:rPr lang="en-CA" sz="17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pour nous faire part de vos efforts.</a:t>
            </a:r>
          </a:p>
          <a:p>
            <a:pPr indent="0">
              <a:spcBef>
                <a:spcPts val="1200"/>
              </a:spcBef>
              <a:buNone/>
            </a:pPr>
            <a:endParaRPr lang="en-CA" sz="1700" b="1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700" b="1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7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583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2049D-A1DF-471B-89F1-6273F723D021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" sz="3600" b="1" dirty="0">
                <a:solidFill>
                  <a:srgbClr val="E69138"/>
                </a:solidFill>
              </a:rPr>
              <a:t>SECTION C </a:t>
            </a:r>
            <a:r>
              <a:rPr lang="en" sz="3600" dirty="0"/>
              <a:t>FAITS INTÉRESSANTS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80F8D-E37D-47B1-BA13-499C7D680D25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Pour la dernière partie de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votre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travail</a:t>
            </a: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F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aites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des recherches afin de découvrir cinq faits vraiment intéressants au sujet du cerveau.</a:t>
            </a:r>
          </a:p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T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rouvez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jeu ou une activité pour tester votre cerveau.</a:t>
            </a:r>
          </a:p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3 –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É</a:t>
            </a:r>
            <a:r>
              <a:rPr lang="en-CA" sz="180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crivez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paragraphe pour résumer le jeu/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l’activité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que vous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avez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réalisé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(e) pour tester votre cerveau. </a:t>
            </a:r>
            <a:b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</a:b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Dressez une liste de ce qui était facile et de ce qui était difficile dans ce nouveau jeu/cette nouvelle activité. </a:t>
            </a:r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4536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38"/>
            <a:ext cx="9143999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l"/>
            <a:r>
              <a:rPr lang="en-CA" dirty="0"/>
              <a:t>Instructions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Une AUTOBIOGRAPHIE est un récit rapportant la vie d'une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personne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écrit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ou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raconté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par cette même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personne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.</a:t>
            </a:r>
            <a:br>
              <a:rPr lang="en-CA" sz="1800" dirty="0">
                <a:latin typeface="+mn-lt"/>
                <a:ea typeface="Kulim Park"/>
                <a:cs typeface="Kulim Park"/>
                <a:sym typeface="Kulim Park"/>
              </a:rPr>
            </a:b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Cette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activité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est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comme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une autobiographie,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mais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elle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se concentre sur le CERVEAU. </a:t>
            </a:r>
            <a:br>
              <a:rPr lang="en-CA" sz="1800" dirty="0">
                <a:latin typeface="+mn-lt"/>
                <a:ea typeface="Kulim Park"/>
                <a:cs typeface="Kulim Park"/>
                <a:sym typeface="Kulim Park"/>
              </a:rPr>
            </a:br>
            <a:endParaRPr lang="en-CA" sz="1800" dirty="0">
              <a:effectLst/>
              <a:latin typeface="+mn-lt"/>
              <a:ea typeface="Times New Roman" panose="02020603050405020304" pitchFamily="18" charset="0"/>
              <a:sym typeface="Kulim Park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800" dirty="0">
                <a:effectLst/>
                <a:latin typeface="+mn-lt"/>
                <a:ea typeface="Times New Roman" panose="02020603050405020304" pitchFamily="18" charset="0"/>
              </a:rPr>
              <a:t>Votre travail pourra prendre la forme d'un diaporama, d'une affiche,</a:t>
            </a:r>
            <a:r>
              <a:rPr lang="en-CA" sz="1800" dirty="0">
                <a:latin typeface="+mn-lt"/>
                <a:ea typeface="Times New Roman" panose="02020603050405020304" pitchFamily="18" charset="0"/>
              </a:rPr>
              <a:t> d'un tableau de visualisation</a:t>
            </a:r>
            <a:r>
              <a:rPr lang="en-CA" sz="1800" dirty="0">
                <a:effectLst/>
                <a:latin typeface="+mn-lt"/>
                <a:ea typeface="Times New Roman" panose="02020603050405020304" pitchFamily="18" charset="0"/>
              </a:rPr>
              <a:t> d'un livret ou d'un magazine et suivra les exigences </a:t>
            </a:r>
            <a:r>
              <a:rPr lang="en-CA" sz="1800" dirty="0" err="1">
                <a:effectLst/>
                <a:latin typeface="+mn-lt"/>
                <a:ea typeface="Times New Roman" panose="02020603050405020304" pitchFamily="18" charset="0"/>
              </a:rPr>
              <a:t>suivantes</a:t>
            </a:r>
            <a:r>
              <a:rPr lang="en-CA" sz="1800" dirty="0">
                <a:effectLst/>
                <a:latin typeface="+mn-lt"/>
                <a:ea typeface="Times New Roman" panose="02020603050405020304" pitchFamily="18" charset="0"/>
              </a:rPr>
              <a:t> :</a:t>
            </a:r>
            <a:br>
              <a:rPr lang="en-CA" sz="1800" dirty="0">
                <a:effectLst/>
                <a:latin typeface="+mn-lt"/>
                <a:ea typeface="Times New Roman" panose="02020603050405020304" pitchFamily="18" charset="0"/>
              </a:rPr>
            </a:br>
            <a:endParaRPr lang="en-CA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742950" lvl="1" indent="-285750" fontAlgn="base">
              <a:buFont typeface="+mj-lt"/>
              <a:buAutoNum type="arabicPeriod"/>
            </a:pPr>
            <a:r>
              <a:rPr lang="en-CA" sz="1800" dirty="0">
                <a:effectLst/>
                <a:latin typeface="+mn-lt"/>
                <a:ea typeface="Times New Roman" panose="02020603050405020304" pitchFamily="18" charset="0"/>
              </a:rPr>
              <a:t>Section A | Page de titre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en-CA" sz="1800" dirty="0">
                <a:effectLst/>
                <a:latin typeface="+mn-lt"/>
                <a:ea typeface="Times New Roman" panose="02020603050405020304" pitchFamily="18" charset="0"/>
              </a:rPr>
              <a:t>Section B | Les sept parties de mon cerveau et leurs actions sur moi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en-CA" sz="1800" dirty="0">
                <a:effectLst/>
                <a:latin typeface="+mn-lt"/>
                <a:ea typeface="Frutiger LT 45 Light"/>
                <a:cs typeface="Times New Roman" panose="02020603050405020304" pitchFamily="18" charset="0"/>
              </a:rPr>
              <a:t>Section C </a:t>
            </a:r>
            <a:r>
              <a:rPr lang="en-US" sz="1800" dirty="0">
                <a:effectLst/>
                <a:latin typeface="+mn-lt"/>
                <a:ea typeface="Frutiger LT 45 Light"/>
                <a:cs typeface="Times New Roman" panose="02020603050405020304" pitchFamily="18" charset="0"/>
              </a:rPr>
              <a:t>| </a:t>
            </a:r>
            <a:r>
              <a:rPr lang="en-CA" sz="1800" dirty="0">
                <a:effectLst/>
                <a:latin typeface="+mn-lt"/>
                <a:ea typeface="Frutiger LT 45 Light"/>
                <a:cs typeface="Times New Roman" panose="02020603050405020304" pitchFamily="18" charset="0"/>
              </a:rPr>
              <a:t>Mes faits intéressants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213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B3AF-278B-4643-BDAA-DAE308CAB2C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r>
              <a:rPr lang="en-CA" b="1" dirty="0">
                <a:solidFill>
                  <a:srgbClr val="F8991D"/>
                </a:solidFill>
              </a:rPr>
              <a:t>Section A :</a:t>
            </a:r>
            <a:r>
              <a:rPr lang="en-CA" dirty="0"/>
              <a:t> La page de titre </a:t>
            </a:r>
          </a:p>
        </p:txBody>
      </p:sp>
      <p:pic>
        <p:nvPicPr>
          <p:cNvPr id="6" name="Content Placeholder 5" descr="Closed book">
            <a:extLst>
              <a:ext uri="{FF2B5EF4-FFF2-40B4-BE49-F238E27FC236}">
                <a16:creationId xmlns:a16="http://schemas.microsoft.com/office/drawing/2014/main" id="{66364B0E-47D9-4875-B042-DB730DEF4F94}"/>
              </a:ext>
            </a:extLst>
          </p:cNvPr>
          <p:cNvPicPr>
            <a:picLocks noGrp="1" noChangeAspect="1"/>
          </p:cNvPicPr>
          <p:nvPr>
            <p:ph sz="half" idx="1"/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9552" y="1063229"/>
            <a:ext cx="3394472" cy="339447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4E591-2275-408A-BF6B-F97C159BE8B1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067944" y="1200150"/>
            <a:ext cx="4752528" cy="3394473"/>
          </a:xfrm>
        </p:spPr>
        <p:txBody>
          <a:bodyPr wrap="square" anchor="t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dirty="0"/>
              <a:t>Le titre « Mon </a:t>
            </a:r>
            <a:r>
              <a:rPr lang="en-CA" sz="1800" dirty="0" err="1"/>
              <a:t>cerveau</a:t>
            </a:r>
            <a:r>
              <a:rPr lang="en-CA" sz="1800" dirty="0"/>
              <a:t> », décoré à l'aide de mots, d'illustrations et/ou de photos.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dirty="0"/>
              <a:t>Votre nom devrait être intégré à la page de titre ou placé soigneusement en bas à droite.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dirty="0" err="1"/>
              <a:t>Vous</a:t>
            </a:r>
            <a:r>
              <a:rPr lang="en-CA" sz="1800" dirty="0"/>
              <a:t> pouvez utiliser soit des images créées par ordinateur, soit des lettres, soit des photos, etc. 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800" dirty="0"/>
              <a:t>OU si vous </a:t>
            </a:r>
            <a:r>
              <a:rPr lang="en-CA" sz="1800" dirty="0" err="1"/>
              <a:t>décidez</a:t>
            </a:r>
            <a:r>
              <a:rPr lang="en-CA" sz="1800" dirty="0"/>
              <a:t> </a:t>
            </a:r>
            <a:r>
              <a:rPr lang="en-CA" sz="1800" dirty="0" err="1"/>
              <a:t>plutôt</a:t>
            </a:r>
            <a:r>
              <a:rPr lang="en-CA" sz="1800" dirty="0"/>
              <a:t> de dessiner quelque chose, vous pouvez le faire puis prendre votre dessin en photo et le télécharger pour l'inclure sur la première diapositive de votre diaporama.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A" sz="1800" dirty="0"/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161061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D159-BB92-45A4-A21D-E5C89F7182A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23528" y="309787"/>
            <a:ext cx="8496944" cy="857250"/>
          </a:xfrm>
        </p:spPr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000" b="1" dirty="0">
                <a:solidFill>
                  <a:srgbClr val="F8991D"/>
                </a:solidFill>
              </a:rPr>
              <a:t>SECTION B : </a:t>
            </a:r>
            <a:r>
              <a:rPr lang="en-CA" sz="3000" dirty="0"/>
              <a:t>Les sept parties de mon </a:t>
            </a:r>
            <a:r>
              <a:rPr lang="en-CA" sz="3000" dirty="0" err="1"/>
              <a:t>cerveau</a:t>
            </a:r>
            <a:r>
              <a:rPr lang="en-CA" sz="3000" dirty="0"/>
              <a:t> 			      et leurs actions sur moi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9F2BD-BAEF-477C-BB2A-A9C1ED254695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/>
          <a:lstStyle/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Partie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 1 –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Nommez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chaque partie comme il se doit</a:t>
            </a: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Le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contrôle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de la motricité</a:t>
            </a: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Le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système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sensoriel (cinq sens)</a:t>
            </a: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La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régulation</a:t>
            </a: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Le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langage</a:t>
            </a: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La 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latérisation</a:t>
            </a: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L’émotion</a:t>
            </a: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482600" lvl="0" algn="l" rtl="0">
              <a:spcBef>
                <a:spcPts val="120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La cognition</a:t>
            </a:r>
            <a:br>
              <a:rPr lang="en-CA" sz="1800" dirty="0">
                <a:latin typeface="+mn-lt"/>
                <a:ea typeface="Kulim Park"/>
                <a:cs typeface="Kulim Park"/>
                <a:sym typeface="Kulim Park"/>
              </a:rPr>
            </a:br>
            <a:endParaRPr lang="en-CA" sz="1800" dirty="0">
              <a:latin typeface="+mn-lt"/>
              <a:ea typeface="Kulim Park"/>
              <a:cs typeface="Kulim Park"/>
              <a:sym typeface="Kulim Park"/>
            </a:endParaRPr>
          </a:p>
          <a:p>
            <a:pPr marL="0" indent="0">
              <a:buNone/>
            </a:pPr>
            <a:endParaRPr lang="en-CA" sz="180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F28385-345E-4275-8A60-DC0A9BC7A3E0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1800" dirty="0" err="1">
                <a:latin typeface="+mn-lt"/>
              </a:rPr>
              <a:t>Partie</a:t>
            </a:r>
            <a:r>
              <a:rPr lang="en-CA" sz="1800" dirty="0">
                <a:latin typeface="+mn-lt"/>
              </a:rPr>
              <a:t> 2 – </a:t>
            </a:r>
            <a:r>
              <a:rPr lang="en-CA" sz="1800" dirty="0" err="1">
                <a:latin typeface="+mn-lt"/>
                <a:sym typeface="Kulim Park"/>
              </a:rPr>
              <a:t>L</a:t>
            </a:r>
            <a:r>
              <a:rPr lang="en-CA" sz="1800" dirty="0" err="1">
                <a:latin typeface="+mn-lt"/>
                <a:ea typeface="Kulim Park"/>
                <a:cs typeface="Kulim Park"/>
                <a:sym typeface="Kulim Park"/>
              </a:rPr>
              <a:t>isez</a:t>
            </a:r>
            <a:r>
              <a:rPr lang="en-CA" sz="1800" dirty="0">
                <a:latin typeface="+mn-lt"/>
                <a:ea typeface="Kulim Park"/>
                <a:cs typeface="Kulim Park"/>
                <a:sym typeface="Kulim Park"/>
              </a:rPr>
              <a:t> les instructions et réalisez la tâche pour chacune des fonctions que vous avez choisies. </a:t>
            </a:r>
            <a:endParaRPr lang="en-CA" sz="1800" dirty="0">
              <a:latin typeface="+mn-lt"/>
            </a:endParaRPr>
          </a:p>
          <a:p>
            <a:pPr marL="0" indent="0">
              <a:buNone/>
            </a:pPr>
            <a:endParaRPr lang="en-CA" sz="1800" dirty="0"/>
          </a:p>
        </p:txBody>
      </p:sp>
      <p:pic>
        <p:nvPicPr>
          <p:cNvPr id="6" name="Graphic 5" descr="Brain in head">
            <a:extLst>
              <a:ext uri="{FF2B5EF4-FFF2-40B4-BE49-F238E27FC236}">
                <a16:creationId xmlns:a16="http://schemas.microsoft.com/office/drawing/2014/main" id="{870E55D1-91EF-490F-B527-E800C3999BC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48064" y="2211710"/>
            <a:ext cx="2189329" cy="218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172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 (1 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br>
              <a:rPr lang="en-CA" b="1" dirty="0">
                <a:solidFill>
                  <a:srgbClr val="F8991D"/>
                </a:solidFill>
              </a:rPr>
            </a:br>
            <a:r>
              <a:rPr lang="en-CA" dirty="0"/>
              <a:t>Le </a:t>
            </a:r>
            <a:r>
              <a:rPr lang="en-CA" dirty="0" err="1"/>
              <a:t>contrôle</a:t>
            </a:r>
            <a:r>
              <a:rPr lang="en-CA" dirty="0"/>
              <a:t> de la motricité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/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</a:t>
            </a:r>
            <a:r>
              <a:rPr lang="en-CA" sz="1800" dirty="0" err="1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contrôle</a:t>
            </a:r>
            <a: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 la </a:t>
            </a:r>
            <a:r>
              <a:rPr lang="en-CA" sz="1800" dirty="0" err="1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motricité</a:t>
            </a:r>
            <a: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prend</a:t>
            </a:r>
            <a: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en charge la génération et le contrôle des mouvements.</a:t>
            </a:r>
            <a:endParaRPr lang="en-CA" sz="1800" dirty="0">
              <a:solidFill>
                <a:srgbClr val="000000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 – Dans cette partie, indiquez un minimum de trois (3) activités physiques que vous aimez faire, ajoutez des photos/des dessins, etc.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Rédigez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petit paragraphe au sujet de l'activité que vous préférez et qui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exige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« le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contrôle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 la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motricité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».</a:t>
            </a: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en-CA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sz="1800" dirty="0"/>
          </a:p>
        </p:txBody>
      </p:sp>
      <p:pic>
        <p:nvPicPr>
          <p:cNvPr id="8" name="Content Placeholder 7" descr="Crawl">
            <a:extLst>
              <a:ext uri="{FF2B5EF4-FFF2-40B4-BE49-F238E27FC236}">
                <a16:creationId xmlns:a16="http://schemas.microsoft.com/office/drawing/2014/main" id="{FD942FBE-8FCD-4A78-BF53-0441C1E1D45A}"/>
              </a:ext>
            </a:extLst>
          </p:cNvPr>
          <p:cNvPicPr>
            <a:picLocks noGrp="1" noChangeAspect="1"/>
          </p:cNvPicPr>
          <p:nvPr>
            <p:ph sz="half" idx="2"/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95800" y="1779662"/>
            <a:ext cx="3243807" cy="3243807"/>
          </a:xfrm>
        </p:spPr>
      </p:pic>
    </p:spTree>
    <p:extLst>
      <p:ext uri="{BB962C8B-B14F-4D97-AF65-F5344CB8AC3E}">
        <p14:creationId xmlns:p14="http://schemas.microsoft.com/office/powerpoint/2010/main" val="2993644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</a:t>
            </a:r>
            <a:r>
              <a:rPr lang="en-CA" b="1" dirty="0">
                <a:solidFill>
                  <a:srgbClr val="F8991D"/>
                </a:solidFill>
              </a:rPr>
              <a:t>B (</a:t>
            </a:r>
            <a:r>
              <a:rPr lang="en-CA" sz="3600" b="1" dirty="0">
                <a:solidFill>
                  <a:srgbClr val="F8991D"/>
                </a:solidFill>
              </a:rPr>
              <a:t>2 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br>
              <a:rPr lang="en-CA" b="1" dirty="0">
                <a:solidFill>
                  <a:srgbClr val="F8991D"/>
                </a:solidFill>
              </a:rPr>
            </a:br>
            <a:r>
              <a:rPr lang="en-CA" dirty="0"/>
              <a:t>Le </a:t>
            </a:r>
            <a:r>
              <a:rPr lang="en-CA" dirty="0" err="1"/>
              <a:t>système</a:t>
            </a:r>
            <a:r>
              <a:rPr lang="en-CA" dirty="0"/>
              <a:t> sensoriel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063229"/>
            <a:ext cx="8229600" cy="381987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système sensoriel permet de recevoir et de traiter les informations sensorielles.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 – Pour cette partie,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pensez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à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une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liste des éléments que vous percevez grâce à vos sens, prenez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en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compte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chacun des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sens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suivants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: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La vision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L'ouïe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L'odorat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goût</a:t>
            </a:r>
          </a:p>
          <a:p>
            <a:pPr>
              <a:spcBef>
                <a:spcPts val="600"/>
              </a:spcBef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toucher </a:t>
            </a: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É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crivez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 poème avec des RIMES ou en VERS LIBRES dans lequel vous inclurez les éléments auxquels vous avez réfléchi préalablement.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Soyez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créatifs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et utilisez un vocabulaire fantastique et des mécanismes poétiques.</a:t>
            </a: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8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</a:t>
            </a:r>
            <a:r>
              <a:rPr lang="en-CA" b="1" dirty="0">
                <a:solidFill>
                  <a:srgbClr val="F8991D"/>
                </a:solidFill>
              </a:rPr>
              <a:t> (3</a:t>
            </a:r>
            <a:r>
              <a:rPr lang="en-CA" sz="3600" b="1" dirty="0">
                <a:solidFill>
                  <a:srgbClr val="F8991D"/>
                </a:solidFill>
              </a:rPr>
              <a:t> 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r>
              <a:rPr lang="en-CA" dirty="0"/>
              <a:t>La </a:t>
            </a:r>
            <a:r>
              <a:rPr lang="en-CA" dirty="0" err="1"/>
              <a:t>régulation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063229"/>
            <a:ext cx="8229600" cy="3819871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La régulation prend en charge la fonction du cerveau qui régule, contrôle et maintient tous les organes et toutes les parties du corps. </a:t>
            </a:r>
            <a:br>
              <a:rPr lang="en-CA" sz="1800" dirty="0">
                <a:solidFill>
                  <a:srgbClr val="202122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</a:br>
            <a:endParaRPr lang="en-CA" sz="1800" dirty="0">
              <a:solidFill>
                <a:srgbClr val="202122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Dressez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, pour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cette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section,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une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liste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 dix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règles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 – Cinq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règles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que vous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n'aimez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pas.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Cinq règles avec lesquelles vous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êtes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d'accord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Remarque : </a:t>
            </a:r>
            <a:r>
              <a:rPr lang="en-CA" sz="1800" dirty="0" err="1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ces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règles peuvent être des règles que vous devez suivre à la maison, dans votre communauté, dans votre pays ou à cause de la pandémie. </a:t>
            </a: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rgbClr val="000000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69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</a:t>
            </a:r>
            <a:r>
              <a:rPr lang="en-CA" b="1" dirty="0">
                <a:solidFill>
                  <a:srgbClr val="F8991D"/>
                </a:solidFill>
              </a:rPr>
              <a:t> (4 </a:t>
            </a:r>
            <a:r>
              <a:rPr lang="en-CA" sz="3600" b="1" dirty="0">
                <a:solidFill>
                  <a:srgbClr val="F8991D"/>
                </a:solidFill>
              </a:rPr>
              <a:t>de 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r>
              <a:rPr lang="en-CA" dirty="0"/>
              <a:t>Le </a:t>
            </a:r>
            <a:r>
              <a:rPr lang="en-CA" dirty="0" err="1"/>
              <a:t>langage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CERVEAU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est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responsable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 la façon dont nous nous représentons le langage et dont nous le traitons ainsi que de son acquisition :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cela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s'appelle la neurolinguistique.</a:t>
            </a:r>
          </a:p>
          <a:p>
            <a:pPr marL="0" indent="0">
              <a:spcBef>
                <a:spcPts val="1200"/>
              </a:spcBef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spcBef>
                <a:spcPts val="1200"/>
              </a:spcBef>
              <a:buNone/>
            </a:pPr>
            <a:endParaRPr lang="en-CA" sz="1800" dirty="0"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EE01F-7E85-4337-9122-F4F657785EA3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 –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D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ans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cette partie, vous allez indiquer toutes les langues que vous parlez actuellement, vous allez ensuite indiquer une langue que vous aimeriez apprendre, puis expliquer pourquoi.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F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aites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des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recherches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pour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découvrir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cinq faits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intéressants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au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sujet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du pays dans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lequel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cette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langue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est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parlée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et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présentez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-les,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puis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apprenez cinq éléments de conversation dans cette dernière.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Exemple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: « Bonjour, je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m'appelle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____. »</a:t>
            </a:r>
          </a:p>
          <a:p>
            <a:endParaRPr lang="en-CA" sz="1800" dirty="0"/>
          </a:p>
        </p:txBody>
      </p:sp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id="{C06CD958-A3B2-4005-A277-5378B388320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3608" y="2665462"/>
            <a:ext cx="2426568" cy="242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44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B55E2-5112-4664-9FE0-512CC6D60C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600" b="1" dirty="0">
                <a:solidFill>
                  <a:srgbClr val="F8991D"/>
                </a:solidFill>
              </a:rPr>
              <a:t>SECTION B</a:t>
            </a:r>
            <a:r>
              <a:rPr lang="en-CA" b="1" dirty="0">
                <a:solidFill>
                  <a:srgbClr val="F8991D"/>
                </a:solidFill>
              </a:rPr>
              <a:t> (5</a:t>
            </a:r>
            <a:r>
              <a:rPr lang="en-CA" sz="3600" b="1" dirty="0">
                <a:solidFill>
                  <a:srgbClr val="F8991D"/>
                </a:solidFill>
              </a:rPr>
              <a:t> de7)</a:t>
            </a:r>
            <a:r>
              <a:rPr lang="en-CA" b="1" dirty="0">
                <a:solidFill>
                  <a:srgbClr val="F8991D"/>
                </a:solidFill>
              </a:rPr>
              <a:t> </a:t>
            </a:r>
            <a:r>
              <a:rPr lang="en-CA" dirty="0"/>
              <a:t>La </a:t>
            </a:r>
            <a:r>
              <a:rPr lang="en-CA" dirty="0" err="1"/>
              <a:t>latéralisation</a:t>
            </a:r>
            <a:r>
              <a:rPr lang="en-CA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F189-DFB7-40B6-A515-834263B0E1B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063229"/>
            <a:ext cx="8229600" cy="3819871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Le cerveau est séparé en deux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hémisphères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: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n-CA" sz="18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Kulim Park"/>
              </a:rPr>
              <a:t>L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e côté gauche du cerveau interagit avec le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côté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droit du corps.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n-CA" sz="18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Le côté droit du cerveau interagit avec le côté gauche du corps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Les raisons pour lesquelles le cerveau s'est développé ainsi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sont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incertaines</a:t>
            </a:r>
            <a:r>
              <a:rPr lang="en-CA" sz="18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Kulim Park"/>
              </a:rPr>
              <a:t>.</a:t>
            </a:r>
            <a:b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</a:b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1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F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aites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une liste de huit à 10 choses que vous faites avec votre côté dominant, par 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exemple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: jouer au badminton avec la main droite.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Partie</a:t>
            </a:r>
            <a:r>
              <a:rPr lang="en-CA" sz="1800" dirty="0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 2 – </a:t>
            </a:r>
            <a:r>
              <a:rPr lang="en-CA" sz="1800" dirty="0" err="1"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C</a:t>
            </a:r>
            <a:r>
              <a:rPr lang="en-CA" sz="1800" dirty="0" err="1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hoisissez</a:t>
            </a:r>
            <a:r>
              <a:rPr lang="en-CA" sz="1800" dirty="0">
                <a:solidFill>
                  <a:schemeClr val="tx1"/>
                </a:solidFill>
                <a:latin typeface="Calibri" panose="020F0502020204030204" pitchFamily="34" charset="0"/>
                <a:ea typeface="Kulim Park"/>
                <a:cs typeface="Calibri" panose="020F0502020204030204" pitchFamily="34" charset="0"/>
                <a:sym typeface="Kulim Park"/>
              </a:rPr>
              <a:t> une des tâches de votre liste et essayez de la réaliser en utilisant l'autre côté (le moins dominant) de votre corps.</a:t>
            </a: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indent="0">
              <a:spcBef>
                <a:spcPts val="1200"/>
              </a:spcBef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ea typeface="Kulim Park"/>
              <a:cs typeface="Calibri" panose="020F0502020204030204" pitchFamily="34" charset="0"/>
              <a:sym typeface="Kulim Park"/>
            </a:endParaRPr>
          </a:p>
          <a:p>
            <a:pPr marL="0" indent="0">
              <a:buNone/>
            </a:pPr>
            <a:endParaRPr lang="en-CA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2780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C9E5A3548E4F40B83440E29AAAA532" ma:contentTypeVersion="4" ma:contentTypeDescription="Create a new document." ma:contentTypeScope="" ma:versionID="2e54326b4c6091ff28431924723ae45e">
  <xsd:schema xmlns:xsd="http://www.w3.org/2001/XMLSchema" xmlns:xs="http://www.w3.org/2001/XMLSchema" xmlns:p="http://schemas.microsoft.com/office/2006/metadata/properties" xmlns:ns2="7e42611e-6980-4234-9f11-e06e14927a73" targetNamespace="http://schemas.microsoft.com/office/2006/metadata/properties" ma:root="true" ma:fieldsID="03fe8d372724e26f959076b5b8c4cff9" ns2:_="">
    <xsd:import namespace="7e42611e-6980-4234-9f11-e06e14927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42611e-6980-4234-9f11-e06e14927a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AAB3FA-3E97-4515-85F2-B9381237AB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3F8BCB-A011-4850-BED3-DD11544EF1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42611e-6980-4234-9f11-e06e14927a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9CE8AB-6994-4DBF-907C-6315FE4A3B2B}">
  <ds:schemaRefs>
    <ds:schemaRef ds:uri="http://schemas.microsoft.com/office/2006/metadata/properties"/>
    <ds:schemaRef ds:uri="http://schemas.microsoft.com/office/infopath/2007/PartnerControls"/>
    <ds:schemaRef ds:uri="8c48a35d-1a0e-46a4-9581-b565354f03c6"/>
    <ds:schemaRef ds:uri="http://schemas.microsoft.com/sharepoint/v3"/>
    <ds:schemaRef ds:uri="893c045e-10e5-45c3-8c05-f565439a8fe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1154</Words>
  <Application>Microsoft Office PowerPoint</Application>
  <PresentationFormat>Affichage à l'écran (16:9)</PresentationFormat>
  <Paragraphs>82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Palatino</vt:lpstr>
      <vt:lpstr>Brain Tumour 101</vt:lpstr>
      <vt:lpstr>1_Brain Tumour 101</vt:lpstr>
      <vt:lpstr>Présentation PowerPoint</vt:lpstr>
      <vt:lpstr>Instructions</vt:lpstr>
      <vt:lpstr>Section A : La page de titre </vt:lpstr>
      <vt:lpstr>SECTION B : Les sept parties de mon cerveau          et leurs actions sur moi </vt:lpstr>
      <vt:lpstr>SECTION B (1 de 7)  Le contrôle de la motricité</vt:lpstr>
      <vt:lpstr>SECTION B (2 de 7)  Le système sensoriel </vt:lpstr>
      <vt:lpstr>SECTION B (3 de 7) La régulation</vt:lpstr>
      <vt:lpstr>SECTION B (4 de 7) Le langage</vt:lpstr>
      <vt:lpstr>SECTION B (5 de7) La latéralisation </vt:lpstr>
      <vt:lpstr>SECTION B (6 de 7) L’émotion </vt:lpstr>
      <vt:lpstr>SECTION B (7 de 7) La cognition </vt:lpstr>
      <vt:lpstr>SECTION C FAITS INTÉRESSANTS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 Gorayeb</dc:creator>
  <cp:lastModifiedBy>claire.lucie claire.lucie</cp:lastModifiedBy>
  <cp:revision>35</cp:revision>
  <dcterms:created xsi:type="dcterms:W3CDTF">2020-11-04T21:23:13Z</dcterms:created>
  <dcterms:modified xsi:type="dcterms:W3CDTF">2021-01-02T14:43:08Z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0x010100A0C9E5A3548E4F40B83440E29AAAA532</vt:lpwstr>
  </property>
</Properties>
</file>