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0"/>
  </p:notesMasterIdLst>
  <p:sldIdLst>
    <p:sldId id="374" r:id="rId5"/>
    <p:sldId id="381" r:id="rId6"/>
    <p:sldId id="382" r:id="rId7"/>
    <p:sldId id="384" r:id="rId8"/>
    <p:sldId id="385" r:id="rId9"/>
    <p:sldId id="386" r:id="rId10"/>
    <p:sldId id="387" r:id="rId11"/>
    <p:sldId id="383" r:id="rId12"/>
    <p:sldId id="388" r:id="rId13"/>
    <p:sldId id="389" r:id="rId14"/>
    <p:sldId id="390" r:id="rId15"/>
    <p:sldId id="391" r:id="rId16"/>
    <p:sldId id="392" r:id="rId17"/>
    <p:sldId id="393" r:id="rId18"/>
    <p:sldId id="394" r:id="rId19"/>
  </p:sldIdLst>
  <p:sldSz cx="9144000" cy="5143500" type="screen16x9"/>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991D"/>
    <a:srgbClr val="FFFFFF"/>
    <a:srgbClr val="000000"/>
    <a:srgbClr val="E6E6E6"/>
    <a:srgbClr val="CCCCCC"/>
    <a:srgbClr val="0668B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891" autoAdjust="0"/>
    <p:restoredTop sz="68554" autoAdjust="0"/>
  </p:normalViewPr>
  <p:slideViewPr>
    <p:cSldViewPr>
      <p:cViewPr varScale="1">
        <p:scale>
          <a:sx n="68" d="100"/>
          <a:sy n="68" d="100"/>
        </p:scale>
        <p:origin x="1398" y="54"/>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0" d="100"/>
          <a:sy n="80" d="100"/>
        </p:scale>
        <p:origin x="-2262" y="-96"/>
      </p:cViewPr>
      <p:guideLst>
        <p:guide orient="horz" pos="2928"/>
        <p:guide pos="220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fontAlgn="auto">
              <a:spcBef>
                <a:spcPts val="0"/>
              </a:spcBef>
              <a:spcAft>
                <a:spcPts val="0"/>
              </a:spcAft>
              <a:defRPr sz="1200">
                <a:latin typeface="+mn-lt"/>
              </a:defRPr>
            </a:lvl1pPr>
          </a:lstStyle>
          <a:p>
            <a:pPr>
              <a:defRPr/>
            </a:pPr>
            <a:endParaRPr lang="en-CA"/>
          </a:p>
        </p:txBody>
      </p:sp>
      <p:sp>
        <p:nvSpPr>
          <p:cNvPr id="3" name="Date Placeholder 2"/>
          <p:cNvSpPr>
            <a:spLocks noGrp="1"/>
          </p:cNvSpPr>
          <p:nvPr>
            <p:ph type="dt" idx="1"/>
          </p:nvPr>
        </p:nvSpPr>
        <p:spPr>
          <a:xfrm>
            <a:off x="3970338" y="0"/>
            <a:ext cx="3038475" cy="465138"/>
          </a:xfrm>
          <a:prstGeom prst="rect">
            <a:avLst/>
          </a:prstGeom>
        </p:spPr>
        <p:txBody>
          <a:bodyPr vert="horz" lIns="93177" tIns="46589" rIns="93177" bIns="46589" rtlCol="0"/>
          <a:lstStyle>
            <a:lvl1pPr algn="r" fontAlgn="auto">
              <a:spcBef>
                <a:spcPts val="0"/>
              </a:spcBef>
              <a:spcAft>
                <a:spcPts val="0"/>
              </a:spcAft>
              <a:defRPr sz="1200">
                <a:latin typeface="+mn-lt"/>
              </a:defRPr>
            </a:lvl1pPr>
          </a:lstStyle>
          <a:p>
            <a:pPr>
              <a:defRPr/>
            </a:pPr>
            <a:fld id="{47793D88-B037-4A69-B1A6-6961B591260A}" type="datetimeFigureOut">
              <a:rPr lang="en-CA"/>
              <a:pPr>
                <a:defRPr/>
              </a:pPr>
              <a:t>2021-01-31</a:t>
            </a:fld>
            <a:endParaRPr lang="en-CA"/>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pPr lvl="0"/>
            <a:endParaRPr lang="en-CA"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3177" tIns="46589" rIns="93177" bIns="46589"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3177" tIns="46589" rIns="93177" bIns="46589" rtlCol="0" anchor="b"/>
          <a:lstStyle>
            <a:lvl1pPr algn="l" fontAlgn="auto">
              <a:spcBef>
                <a:spcPts val="0"/>
              </a:spcBef>
              <a:spcAft>
                <a:spcPts val="0"/>
              </a:spcAft>
              <a:defRPr sz="1200">
                <a:latin typeface="+mn-lt"/>
              </a:defRPr>
            </a:lvl1pPr>
          </a:lstStyle>
          <a:p>
            <a:pPr>
              <a:defRPr/>
            </a:pPr>
            <a:endParaRPr lang="en-CA"/>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3177" tIns="46589" rIns="93177" bIns="46589" rtlCol="0" anchor="b"/>
          <a:lstStyle>
            <a:lvl1pPr algn="r" fontAlgn="auto">
              <a:spcBef>
                <a:spcPts val="0"/>
              </a:spcBef>
              <a:spcAft>
                <a:spcPts val="0"/>
              </a:spcAft>
              <a:defRPr sz="1200">
                <a:latin typeface="+mn-lt"/>
              </a:defRPr>
            </a:lvl1pPr>
          </a:lstStyle>
          <a:p>
            <a:pPr>
              <a:defRPr/>
            </a:pPr>
            <a:fld id="{863F50ED-DEEF-483A-A30B-FAEE22B5BE66}" type="slidenum">
              <a:rPr lang="en-CA"/>
              <a:pPr>
                <a:defRPr/>
              </a:pPr>
              <a:t>‹N°›</a:t>
            </a:fld>
            <a:endParaRPr lang="en-CA"/>
          </a:p>
        </p:txBody>
      </p:sp>
    </p:spTree>
    <p:extLst>
      <p:ext uri="{BB962C8B-B14F-4D97-AF65-F5344CB8AC3E}">
        <p14:creationId xmlns:p14="http://schemas.microsoft.com/office/powerpoint/2010/main" val="277603619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Slide Image Placeholder 1"/>
          <p:cNvSpPr>
            <a:spLocks noGrp="1" noRot="1" noChangeAspect="1"/>
          </p:cNvSpPr>
          <p:nvPr>
            <p:ph type="sldImg"/>
          </p:nvPr>
        </p:nvSpPr>
        <p:spPr bwMode="auto">
          <a:xfrm>
            <a:off x="406400" y="696913"/>
            <a:ext cx="6197600" cy="3486150"/>
          </a:xfrm>
          <a:noFill/>
          <a:ln>
            <a:solidFill>
              <a:srgbClr val="000000"/>
            </a:solidFill>
            <a:miter lim="800000"/>
            <a:headEnd/>
            <a:tailEnd/>
          </a:ln>
        </p:spPr>
      </p:sp>
      <p:sp>
        <p:nvSpPr>
          <p:cNvPr id="12290" name="Notes Placeholder 2"/>
          <p:cNvSpPr>
            <a:spLocks noGrp="1"/>
          </p:cNvSpPr>
          <p:nvPr>
            <p:ph type="body" idx="1"/>
          </p:nvPr>
        </p:nvSpPr>
        <p:spPr bwMode="auto">
          <a:noFill/>
        </p:spPr>
        <p:txBody>
          <a:bodyPr wrap="square" numCol="1" anchor="t" anchorCtr="0" compatLnSpc="1">
            <a:prstTxWarp prst="textNoShape">
              <a:avLst/>
            </a:prstTxWarp>
          </a:bodyPr>
          <a:lstStyle/>
          <a:p>
            <a:pPr algn="l" rtl="0" eaLnBrk="1" hangingPunct="1">
              <a:spcBef>
                <a:spcPct val="0"/>
              </a:spcBef>
            </a:pPr>
            <a:endParaRPr lang="fr-ca" dirty="0"/>
          </a:p>
        </p:txBody>
      </p:sp>
      <p:sp>
        <p:nvSpPr>
          <p:cNvPr id="122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lgn="l" rtl="0" fontAlgn="base">
              <a:spcBef>
                <a:spcPct val="0"/>
              </a:spcBef>
              <a:spcAft>
                <a:spcPct val="0"/>
              </a:spcAft>
              <a:defRPr/>
            </a:pPr>
            <a:fld id="{7F6C644B-042B-495D-8E6E-25F6FD957421}" type="slidenum">
              <a:rPr/>
              <a:pPr algn="l" rtl="0" fontAlgn="base">
                <a:spcBef>
                  <a:spcPct val="0"/>
                </a:spcBef>
                <a:spcAft>
                  <a:spcPct val="0"/>
                </a:spcAft>
                <a:defRPr/>
              </a:pPr>
              <a:t>1</a:t>
            </a:fld>
            <a:endParaRPr lang="fr-c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ca" sz="1800" b="0" i="0" u="none" baseline="0">
                <a:effectLst/>
                <a:latin typeface="Calibri" panose="020F0502020204030204" pitchFamily="34" charset="0"/>
                <a:ea typeface="Times New Roman" panose="02020603050405020304" pitchFamily="18" charset="0"/>
                <a:cs typeface="Times New Roman" panose="02020603050405020304" pitchFamily="18" charset="0"/>
              </a:rPr>
              <a:t>Activité de consolidation : Intégrez </a:t>
            </a:r>
            <a:r>
              <a:rPr lang="fr-ca" sz="1800" b="0" i="0" u="none" baseline="0" dirty="0">
                <a:effectLst/>
                <a:latin typeface="Calibri" panose="020F0502020204030204" pitchFamily="34" charset="0"/>
                <a:ea typeface="Times New Roman" panose="02020603050405020304" pitchFamily="18" charset="0"/>
                <a:cs typeface="Times New Roman" panose="02020603050405020304" pitchFamily="18" charset="0"/>
              </a:rPr>
              <a:t>les informations vues à une leçon de mathématiques/révision d’unité actuelle (p. ex.) les taux ou les pourcentages et leurs fractions correspondantes peuvent facilement être illustrés avec les données de cette leçon.</a:t>
            </a:r>
            <a:br>
              <a:rPr lang="fr-ca" sz="1800" dirty="0">
                <a:effectLst/>
                <a:latin typeface="Calibri" panose="020F0502020204030204" pitchFamily="34" charset="0"/>
                <a:ea typeface="Times New Roman" panose="02020603050405020304" pitchFamily="18" charset="0"/>
                <a:cs typeface="Times New Roman" panose="02020603050405020304" pitchFamily="18" charset="0"/>
              </a:rPr>
            </a:br>
            <a:endParaRPr lang="fr-ca" sz="1800" dirty="0">
              <a:effectLst/>
              <a:latin typeface="Cambria" panose="02040503050406030204" pitchFamily="18" charset="0"/>
              <a:ea typeface="Cambria" panose="02040503050406030204" pitchFamily="18" charset="0"/>
              <a:cs typeface="Times New Roman" panose="02020603050405020304" pitchFamily="18" charset="0"/>
            </a:endParaRPr>
          </a:p>
          <a:p>
            <a:endParaRPr lang="fr-ca" dirty="0"/>
          </a:p>
        </p:txBody>
      </p:sp>
      <p:sp>
        <p:nvSpPr>
          <p:cNvPr id="4" name="Slide Number Placeholder 3"/>
          <p:cNvSpPr>
            <a:spLocks noGrp="1"/>
          </p:cNvSpPr>
          <p:nvPr>
            <p:ph type="sldNum" sz="quarter" idx="5"/>
          </p:nvPr>
        </p:nvSpPr>
        <p:spPr/>
        <p:txBody>
          <a:bodyPr/>
          <a:lstStyle/>
          <a:p>
            <a:pPr algn="l" rtl="0">
              <a:defRPr/>
            </a:pPr>
            <a:fld id="{863F50ED-DEEF-483A-A30B-FAEE22B5BE66}" type="slidenum">
              <a:rPr/>
              <a:pPr algn="l" rtl="0">
                <a:defRPr/>
              </a:pPr>
              <a:t>15</a:t>
            </a:fld>
            <a:endParaRPr lang="fr-ca"/>
          </a:p>
        </p:txBody>
      </p:sp>
    </p:spTree>
    <p:extLst>
      <p:ext uri="{BB962C8B-B14F-4D97-AF65-F5344CB8AC3E}">
        <p14:creationId xmlns:p14="http://schemas.microsoft.com/office/powerpoint/2010/main" val="38641892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endParaRPr lang="en-CA"/>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C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CA"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dirty="0"/>
              <a:t>Click to edit Master title style</a:t>
            </a:r>
            <a:endParaRPr lang="en-CA"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CA"/>
          </a:p>
        </p:txBody>
      </p:sp>
      <p:sp>
        <p:nvSpPr>
          <p:cNvPr id="3" name="Text Placeholder 2"/>
          <p:cNvSpPr>
            <a:spLocks noGrp="1"/>
          </p:cNvSpPr>
          <p:nvPr>
            <p:ph type="body" idx="1"/>
          </p:nvPr>
        </p:nvSpPr>
        <p:spPr>
          <a:xfrm>
            <a:off x="457200" y="1275606"/>
            <a:ext cx="4040188" cy="355550"/>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5" name="Text Placeholder 4"/>
          <p:cNvSpPr>
            <a:spLocks noGrp="1"/>
          </p:cNvSpPr>
          <p:nvPr>
            <p:ph type="body" sz="quarter" idx="3"/>
          </p:nvPr>
        </p:nvSpPr>
        <p:spPr>
          <a:xfrm>
            <a:off x="4645026" y="1275606"/>
            <a:ext cx="4041775" cy="355550"/>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endParaRPr lang="en-CA"/>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CA" noProof="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jpg"/><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pic>
        <p:nvPicPr>
          <p:cNvPr id="2" name="Picture 1" descr="cityscape evolved 3.jpg"/>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7" name="TextBox 6"/>
          <p:cNvSpPr txBox="1"/>
          <p:nvPr userDrawn="1"/>
        </p:nvSpPr>
        <p:spPr>
          <a:xfrm>
            <a:off x="5076056" y="4773801"/>
            <a:ext cx="3672408" cy="246221"/>
          </a:xfrm>
          <a:prstGeom prst="rect">
            <a:avLst/>
          </a:prstGeom>
          <a:noFill/>
        </p:spPr>
        <p:txBody>
          <a:bodyPr wrap="square" rtlCol="0">
            <a:spAutoFit/>
          </a:bodyPr>
          <a:lstStyle/>
          <a:p>
            <a:pPr algn="r"/>
            <a:r>
              <a:rPr lang="en-US" sz="1000" dirty="0">
                <a:solidFill>
                  <a:srgbClr val="0668B3"/>
                </a:solidFill>
              </a:rPr>
              <a:t>SUPERKIDS  |  Brain Tumour Foundation of</a:t>
            </a:r>
            <a:r>
              <a:rPr lang="en-US" sz="1000" baseline="0" dirty="0">
                <a:solidFill>
                  <a:srgbClr val="0668B3"/>
                </a:solidFill>
              </a:rPr>
              <a:t> Canada</a:t>
            </a:r>
            <a:endParaRPr lang="en-US" sz="1000" dirty="0">
              <a:solidFill>
                <a:srgbClr val="0668B3"/>
              </a:solidFill>
            </a:endParaRPr>
          </a:p>
        </p:txBody>
      </p:sp>
      <p:sp>
        <p:nvSpPr>
          <p:cNvPr id="1026" name="Title Placeholder 1"/>
          <p:cNvSpPr>
            <a:spLocks noGrp="1"/>
          </p:cNvSpPr>
          <p:nvPr>
            <p:ph type="title"/>
          </p:nvPr>
        </p:nvSpPr>
        <p:spPr bwMode="auto">
          <a:xfrm>
            <a:off x="467544" y="205979"/>
            <a:ext cx="8219256" cy="857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endParaRPr lang="en-CA" dirty="0"/>
          </a:p>
        </p:txBody>
      </p:sp>
      <p:sp>
        <p:nvSpPr>
          <p:cNvPr id="1027" name="Text Placeholder 2"/>
          <p:cNvSpPr>
            <a:spLocks noGrp="1"/>
          </p:cNvSpPr>
          <p:nvPr>
            <p:ph type="body" idx="1"/>
          </p:nvPr>
        </p:nvSpPr>
        <p:spPr bwMode="auto">
          <a:xfrm>
            <a:off x="457200" y="1200151"/>
            <a:ext cx="8229600" cy="33944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11" name="Rectangle 10"/>
          <p:cNvSpPr/>
          <p:nvPr userDrawn="1"/>
        </p:nvSpPr>
        <p:spPr>
          <a:xfrm>
            <a:off x="0" y="4731991"/>
            <a:ext cx="9144000"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3663" marR="0" indent="0" algn="l" defTabSz="914400" rtl="0" eaLnBrk="1" fontAlgn="base" latinLnBrk="0" hangingPunct="1">
              <a:lnSpc>
                <a:spcPct val="100000"/>
              </a:lnSpc>
              <a:spcBef>
                <a:spcPct val="0"/>
              </a:spcBef>
              <a:spcAft>
                <a:spcPct val="0"/>
              </a:spcAft>
              <a:buClrTx/>
              <a:buSzTx/>
              <a:buFontTx/>
              <a:buNone/>
              <a:tabLst/>
              <a:defRPr/>
            </a:pPr>
            <a:endParaRPr lang="en-CA" sz="1050" b="0" i="0" kern="8000" cap="none" spc="50" baseline="0" dirty="0">
              <a:solidFill>
                <a:srgbClr val="0668B3"/>
              </a:solidFill>
              <a:latin typeface="Arial" pitchFamily="34" charset="0"/>
              <a:cs typeface="Arial" pitchFamily="34" charset="0"/>
            </a:endParaRPr>
          </a:p>
        </p:txBody>
      </p:sp>
      <p:sp>
        <p:nvSpPr>
          <p:cNvPr id="13" name="Rectangle 12"/>
          <p:cNvSpPr/>
          <p:nvPr userDrawn="1"/>
        </p:nvSpPr>
        <p:spPr>
          <a:xfrm>
            <a:off x="4788024" y="4731991"/>
            <a:ext cx="4320480"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indent="0" algn="r" defTabSz="914400" rtl="0" eaLnBrk="1" fontAlgn="base" latinLnBrk="0" hangingPunct="1">
              <a:lnSpc>
                <a:spcPct val="100000"/>
              </a:lnSpc>
              <a:spcBef>
                <a:spcPct val="0"/>
              </a:spcBef>
              <a:spcAft>
                <a:spcPct val="0"/>
              </a:spcAft>
              <a:buClrTx/>
              <a:buSzTx/>
              <a:buFontTx/>
              <a:buNone/>
              <a:tabLst/>
              <a:defRPr/>
            </a:pPr>
            <a:endParaRPr lang="en-CA" sz="1050" b="0" i="0" kern="8000" cap="none" spc="50" baseline="0" dirty="0">
              <a:solidFill>
                <a:srgbClr val="0668B3"/>
              </a:solidFill>
              <a:latin typeface="Arial" pitchFamily="34" charset="0"/>
              <a:cs typeface="Arial" pitchFamily="34" charset="0"/>
            </a:endParaRPr>
          </a:p>
        </p:txBody>
      </p:sp>
    </p:spTree>
  </p:cSld>
  <p:clrMap bg1="lt1" tx1="dk1" bg2="lt2" tx2="dk2" accent1="accent1" accent2="accent2" accent3="accent3" accent4="accent4" accent5="accent5" accent6="accent6" hlink="hlink" folHlink="folHlink"/>
  <p:sldLayoutIdLst>
    <p:sldLayoutId id="2147483656" r:id="rId1"/>
    <p:sldLayoutId id="2147483655" r:id="rId2"/>
    <p:sldLayoutId id="2147483654" r:id="rId3"/>
    <p:sldLayoutId id="2147483653" r:id="rId4"/>
    <p:sldLayoutId id="2147483652" r:id="rId5"/>
    <p:sldLayoutId id="2147483651" r:id="rId6"/>
    <p:sldLayoutId id="2147483650" r:id="rId7"/>
    <p:sldLayoutId id="2147483649" r:id="rId8"/>
  </p:sldLayoutIdLst>
  <p:txStyles>
    <p:titleStyle>
      <a:lvl1pPr algn="l" rtl="0" eaLnBrk="0" fontAlgn="base" hangingPunct="0">
        <a:spcBef>
          <a:spcPct val="0"/>
        </a:spcBef>
        <a:spcAft>
          <a:spcPct val="0"/>
        </a:spcAft>
        <a:defRPr lang="en-CA" sz="3600" b="0" i="0" kern="1200" baseline="0" dirty="0" smtClean="0">
          <a:solidFill>
            <a:srgbClr val="0668B3"/>
          </a:solidFill>
          <a:latin typeface="Arial" pitchFamily="34" charset="0"/>
          <a:ea typeface="+mj-ea"/>
          <a:cs typeface="Arial" pitchFamily="34" charset="0"/>
        </a:defRPr>
      </a:lvl1pPr>
      <a:lvl2pPr algn="ctr" rtl="0" eaLnBrk="0" fontAlgn="base" hangingPunct="0">
        <a:spcBef>
          <a:spcPct val="0"/>
        </a:spcBef>
        <a:spcAft>
          <a:spcPct val="0"/>
        </a:spcAft>
        <a:defRPr sz="3600">
          <a:solidFill>
            <a:srgbClr val="0668B3"/>
          </a:solidFill>
          <a:latin typeface="Palatino"/>
        </a:defRPr>
      </a:lvl2pPr>
      <a:lvl3pPr algn="ctr" rtl="0" eaLnBrk="0" fontAlgn="base" hangingPunct="0">
        <a:spcBef>
          <a:spcPct val="0"/>
        </a:spcBef>
        <a:spcAft>
          <a:spcPct val="0"/>
        </a:spcAft>
        <a:defRPr sz="3600">
          <a:solidFill>
            <a:srgbClr val="0668B3"/>
          </a:solidFill>
          <a:latin typeface="Palatino"/>
        </a:defRPr>
      </a:lvl3pPr>
      <a:lvl4pPr algn="ctr" rtl="0" eaLnBrk="0" fontAlgn="base" hangingPunct="0">
        <a:spcBef>
          <a:spcPct val="0"/>
        </a:spcBef>
        <a:spcAft>
          <a:spcPct val="0"/>
        </a:spcAft>
        <a:defRPr sz="3600">
          <a:solidFill>
            <a:srgbClr val="0668B3"/>
          </a:solidFill>
          <a:latin typeface="Palatino"/>
        </a:defRPr>
      </a:lvl4pPr>
      <a:lvl5pPr algn="ctr" rtl="0" eaLnBrk="0" fontAlgn="base" hangingPunct="0">
        <a:spcBef>
          <a:spcPct val="0"/>
        </a:spcBef>
        <a:spcAft>
          <a:spcPct val="0"/>
        </a:spcAft>
        <a:defRPr sz="3600">
          <a:solidFill>
            <a:srgbClr val="0668B3"/>
          </a:solidFill>
          <a:latin typeface="Palatino"/>
        </a:defRPr>
      </a:lvl5pPr>
      <a:lvl6pPr marL="457200" algn="ctr" rtl="0" fontAlgn="base">
        <a:spcBef>
          <a:spcPct val="0"/>
        </a:spcBef>
        <a:spcAft>
          <a:spcPct val="0"/>
        </a:spcAft>
        <a:defRPr sz="3600">
          <a:solidFill>
            <a:srgbClr val="0668B3"/>
          </a:solidFill>
          <a:latin typeface="Palatino"/>
        </a:defRPr>
      </a:lvl6pPr>
      <a:lvl7pPr marL="914400" algn="ctr" rtl="0" fontAlgn="base">
        <a:spcBef>
          <a:spcPct val="0"/>
        </a:spcBef>
        <a:spcAft>
          <a:spcPct val="0"/>
        </a:spcAft>
        <a:defRPr sz="3600">
          <a:solidFill>
            <a:srgbClr val="0668B3"/>
          </a:solidFill>
          <a:latin typeface="Palatino"/>
        </a:defRPr>
      </a:lvl7pPr>
      <a:lvl8pPr marL="1371600" algn="ctr" rtl="0" fontAlgn="base">
        <a:spcBef>
          <a:spcPct val="0"/>
        </a:spcBef>
        <a:spcAft>
          <a:spcPct val="0"/>
        </a:spcAft>
        <a:defRPr sz="3600">
          <a:solidFill>
            <a:srgbClr val="0668B3"/>
          </a:solidFill>
          <a:latin typeface="Palatino"/>
        </a:defRPr>
      </a:lvl8pPr>
      <a:lvl9pPr marL="1828800" algn="ctr" rtl="0" fontAlgn="base">
        <a:spcBef>
          <a:spcPct val="0"/>
        </a:spcBef>
        <a:spcAft>
          <a:spcPct val="0"/>
        </a:spcAft>
        <a:defRPr sz="3600">
          <a:solidFill>
            <a:srgbClr val="0668B3"/>
          </a:solidFill>
          <a:latin typeface="Palatino"/>
        </a:defRPr>
      </a:lvl9pPr>
    </p:titleStyle>
    <p:bodyStyle>
      <a:lvl1pPr marL="342900" indent="-342900" algn="l" rtl="0" eaLnBrk="0" fontAlgn="base" hangingPunct="0">
        <a:spcBef>
          <a:spcPct val="20000"/>
        </a:spcBef>
        <a:spcAft>
          <a:spcPct val="0"/>
        </a:spcAft>
        <a:buFont typeface="Arial" charset="0"/>
        <a:buChar char="•"/>
        <a:defRPr sz="3200" kern="1200" baseline="0">
          <a:solidFill>
            <a:schemeClr val="tx1"/>
          </a:solidFill>
          <a:latin typeface="Arial" pitchFamily="34" charset="0"/>
          <a:ea typeface="+mn-ea"/>
          <a:cs typeface="+mn-cs"/>
        </a:defRPr>
      </a:lvl1pPr>
      <a:lvl2pPr marL="742950" indent="-285750" algn="l" rtl="0" eaLnBrk="0" fontAlgn="base" hangingPunct="0">
        <a:spcBef>
          <a:spcPct val="20000"/>
        </a:spcBef>
        <a:spcAft>
          <a:spcPct val="0"/>
        </a:spcAft>
        <a:buFont typeface="Arial" charset="0"/>
        <a:buChar char="–"/>
        <a:defRPr sz="2800" kern="1200" baseline="0">
          <a:solidFill>
            <a:schemeClr val="tx1"/>
          </a:solidFill>
          <a:latin typeface="Arial" pitchFamily="34" charset="0"/>
          <a:ea typeface="+mn-ea"/>
          <a:cs typeface="+mn-cs"/>
        </a:defRPr>
      </a:lvl2pPr>
      <a:lvl3pPr marL="1143000" indent="-228600" algn="l" rtl="0" eaLnBrk="0" fontAlgn="base" hangingPunct="0">
        <a:spcBef>
          <a:spcPct val="20000"/>
        </a:spcBef>
        <a:spcAft>
          <a:spcPct val="0"/>
        </a:spcAft>
        <a:buFont typeface="Arial" charset="0"/>
        <a:buChar char="•"/>
        <a:defRPr sz="2400" kern="1200" baseline="0">
          <a:solidFill>
            <a:schemeClr val="tx1"/>
          </a:solidFill>
          <a:latin typeface="Arial" pitchFamily="34" charset="0"/>
          <a:ea typeface="+mn-ea"/>
          <a:cs typeface="+mn-cs"/>
        </a:defRPr>
      </a:lvl3pPr>
      <a:lvl4pPr marL="1600200" indent="-228600" algn="l" rtl="0" eaLnBrk="0" fontAlgn="base" hangingPunct="0">
        <a:spcBef>
          <a:spcPct val="20000"/>
        </a:spcBef>
        <a:spcAft>
          <a:spcPct val="0"/>
        </a:spcAft>
        <a:buFont typeface="Arial" charset="0"/>
        <a:buChar char="–"/>
        <a:defRPr sz="2000" kern="1200" baseline="0">
          <a:solidFill>
            <a:schemeClr val="tx1"/>
          </a:solidFill>
          <a:latin typeface="Arial" pitchFamily="34" charset="0"/>
          <a:ea typeface="+mn-ea"/>
          <a:cs typeface="+mn-cs"/>
        </a:defRPr>
      </a:lvl4pPr>
      <a:lvl5pPr marL="2057400" indent="-228600" algn="l" rtl="0" eaLnBrk="0" fontAlgn="base" hangingPunct="0">
        <a:spcBef>
          <a:spcPct val="20000"/>
        </a:spcBef>
        <a:spcAft>
          <a:spcPct val="0"/>
        </a:spcAft>
        <a:buFont typeface="Arial" charset="0"/>
        <a:buChar char="»"/>
        <a:defRPr sz="2000" kern="1200" baseline="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ww.braintumour.ca/research/brain-tumour-registry/"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EC87B65-0AF0-4C56-BA64-073B7834C543}"/>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0" y="10671"/>
            <a:ext cx="9144000" cy="5122157"/>
          </a:xfrm>
          <a:prstGeom prst="rect">
            <a:avLst/>
          </a:prstGeom>
        </p:spPr>
      </p:pic>
      <p:sp>
        <p:nvSpPr>
          <p:cNvPr id="3" name="TextBox 2"/>
          <p:cNvSpPr txBox="1"/>
          <p:nvPr/>
        </p:nvSpPr>
        <p:spPr>
          <a:xfrm>
            <a:off x="395536" y="2361610"/>
            <a:ext cx="6232103" cy="584775"/>
          </a:xfrm>
          <a:prstGeom prst="rect">
            <a:avLst/>
          </a:prstGeom>
          <a:solidFill>
            <a:schemeClr val="bg1">
              <a:alpha val="0"/>
            </a:schemeClr>
          </a:solidFill>
        </p:spPr>
        <p:txBody>
          <a:bodyPr wrap="square" rtlCol="0">
            <a:spAutoFit/>
          </a:bodyPr>
          <a:lstStyle/>
          <a:p>
            <a:pPr algn="l" rtl="0"/>
            <a:r>
              <a:rPr lang="fr-ca" sz="3200" b="1" i="0" u="none" baseline="0" dirty="0">
                <a:solidFill>
                  <a:srgbClr val="0668B3"/>
                </a:solidFill>
                <a:latin typeface="+mj-lt"/>
              </a:rPr>
              <a:t>Les tumeurs cérébrales par le nombre</a:t>
            </a:r>
          </a:p>
        </p:txBody>
      </p:sp>
      <p:grpSp>
        <p:nvGrpSpPr>
          <p:cNvPr id="8" name="Groupe 7">
            <a:extLst>
              <a:ext uri="{FF2B5EF4-FFF2-40B4-BE49-F238E27FC236}">
                <a16:creationId xmlns:a16="http://schemas.microsoft.com/office/drawing/2014/main" id="{62ACBF4E-4C13-42B5-A33A-5A7186652D1C}"/>
              </a:ext>
            </a:extLst>
          </p:cNvPr>
          <p:cNvGrpSpPr/>
          <p:nvPr/>
        </p:nvGrpSpPr>
        <p:grpSpPr>
          <a:xfrm>
            <a:off x="469658" y="483518"/>
            <a:ext cx="3166238" cy="1584176"/>
            <a:chOff x="469658" y="483518"/>
            <a:chExt cx="3166238" cy="1584176"/>
          </a:xfrm>
        </p:grpSpPr>
        <p:cxnSp>
          <p:nvCxnSpPr>
            <p:cNvPr id="9" name="Straight Connector 6">
              <a:extLst>
                <a:ext uri="{FF2B5EF4-FFF2-40B4-BE49-F238E27FC236}">
                  <a16:creationId xmlns:a16="http://schemas.microsoft.com/office/drawing/2014/main" id="{B8C023E5-7087-4AF6-8348-9A1F784B6186}"/>
                </a:ext>
              </a:extLst>
            </p:cNvPr>
            <p:cNvCxnSpPr>
              <a:cxnSpLocks/>
            </p:cNvCxnSpPr>
            <p:nvPr/>
          </p:nvCxnSpPr>
          <p:spPr>
            <a:xfrm>
              <a:off x="1910890" y="753195"/>
              <a:ext cx="0" cy="1152128"/>
            </a:xfrm>
            <a:prstGeom prst="line">
              <a:avLst/>
            </a:prstGeom>
            <a:ln>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pic>
          <p:nvPicPr>
            <p:cNvPr id="10" name="Picture 1" descr="SUPERKIDS Logo 2020 transparent - FR.png">
              <a:extLst>
                <a:ext uri="{FF2B5EF4-FFF2-40B4-BE49-F238E27FC236}">
                  <a16:creationId xmlns:a16="http://schemas.microsoft.com/office/drawing/2014/main" id="{596C9F97-7988-488C-BF5B-857D5DEFAD8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9658" y="681187"/>
              <a:ext cx="1286929" cy="1306368"/>
            </a:xfrm>
            <a:prstGeom prst="rect">
              <a:avLst/>
            </a:prstGeom>
          </p:spPr>
        </p:pic>
        <p:pic>
          <p:nvPicPr>
            <p:cNvPr id="12" name="Picture 4" descr="BTFC Screen-Res RGB - Blue Orange Logo - Square Transparent - PRIMARY - FR.png">
              <a:extLst>
                <a:ext uri="{FF2B5EF4-FFF2-40B4-BE49-F238E27FC236}">
                  <a16:creationId xmlns:a16="http://schemas.microsoft.com/office/drawing/2014/main" id="{6377638D-CD54-4587-A734-CB26053E70E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51720" y="483518"/>
              <a:ext cx="1584176" cy="1584176"/>
            </a:xfrm>
            <a:prstGeom prst="rect">
              <a:avLst/>
            </a:prstGeom>
          </p:spPr>
        </p:pic>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E76017-B5E8-479B-9FA3-112822370B21}"/>
              </a:ext>
            </a:extLst>
          </p:cNvPr>
          <p:cNvSpPr>
            <a:spLocks noGrp="1"/>
          </p:cNvSpPr>
          <p:nvPr>
            <p:ph type="title"/>
          </p:nvPr>
        </p:nvSpPr>
        <p:spPr/>
        <p:txBody>
          <a:bodyPr/>
          <a:lstStyle/>
          <a:p>
            <a:pPr algn="l" rtl="0"/>
            <a:r>
              <a:rPr lang="fr-ca" b="1" i="0" u="none" baseline="0">
                <a:latin typeface="+mn-lt"/>
              </a:rPr>
              <a:t>10 faits au sujet des tumeurs cérébrales</a:t>
            </a:r>
          </a:p>
        </p:txBody>
      </p:sp>
      <p:sp>
        <p:nvSpPr>
          <p:cNvPr id="3" name="Content Placeholder 2">
            <a:extLst>
              <a:ext uri="{FF2B5EF4-FFF2-40B4-BE49-F238E27FC236}">
                <a16:creationId xmlns:a16="http://schemas.microsoft.com/office/drawing/2014/main" id="{72BF0986-C4CA-4AC7-9098-E7BA3D66C736}"/>
              </a:ext>
            </a:extLst>
          </p:cNvPr>
          <p:cNvSpPr>
            <a:spLocks noGrp="1"/>
          </p:cNvSpPr>
          <p:nvPr>
            <p:ph idx="1"/>
          </p:nvPr>
        </p:nvSpPr>
        <p:spPr/>
        <p:txBody>
          <a:bodyPr/>
          <a:lstStyle/>
          <a:p>
            <a:pPr marL="0" indent="0" algn="l" rtl="0">
              <a:buNone/>
            </a:pPr>
            <a:br>
              <a:rPr lang="fr-ca">
                <a:latin typeface="+mn-lt"/>
              </a:rPr>
            </a:br>
            <a:r>
              <a:rPr lang="fr-ca" b="0" i="0" u="none" baseline="0">
                <a:latin typeface="+mn-lt"/>
              </a:rPr>
              <a:t>8. </a:t>
            </a:r>
            <a:r>
              <a:rPr lang="fr-ca" b="0" i="0" u="none" baseline="0">
                <a:effectLst/>
                <a:latin typeface="+mn-lt"/>
              </a:rPr>
              <a:t>Il est estimé que durant la première année suivant le diagnostic, un patient consultera son équipe de soins de santé 52 fois par an, en moyenne (ces visites pourraient inclure la chirurgie, la radiothérapie, la chimiothérapie, les examens sanguins, etc.).</a:t>
            </a:r>
          </a:p>
          <a:p>
            <a:pPr marL="0" indent="0" algn="l" rtl="0">
              <a:buNone/>
            </a:pPr>
            <a:endParaRPr lang="fr-ca" dirty="0">
              <a:latin typeface="+mn-lt"/>
            </a:endParaRPr>
          </a:p>
        </p:txBody>
      </p:sp>
    </p:spTree>
    <p:extLst>
      <p:ext uri="{BB962C8B-B14F-4D97-AF65-F5344CB8AC3E}">
        <p14:creationId xmlns:p14="http://schemas.microsoft.com/office/powerpoint/2010/main" val="29154862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E76017-B5E8-479B-9FA3-112822370B21}"/>
              </a:ext>
            </a:extLst>
          </p:cNvPr>
          <p:cNvSpPr>
            <a:spLocks noGrp="1"/>
          </p:cNvSpPr>
          <p:nvPr>
            <p:ph type="title"/>
          </p:nvPr>
        </p:nvSpPr>
        <p:spPr/>
        <p:txBody>
          <a:bodyPr/>
          <a:lstStyle/>
          <a:p>
            <a:pPr algn="l" rtl="0"/>
            <a:r>
              <a:rPr lang="fr-ca" b="1" i="0" u="none" baseline="0">
                <a:latin typeface="+mn-lt"/>
              </a:rPr>
              <a:t>10 faits au sujet des tumeurs cérébrales</a:t>
            </a:r>
          </a:p>
        </p:txBody>
      </p:sp>
      <p:sp>
        <p:nvSpPr>
          <p:cNvPr id="3" name="Content Placeholder 2">
            <a:extLst>
              <a:ext uri="{FF2B5EF4-FFF2-40B4-BE49-F238E27FC236}">
                <a16:creationId xmlns:a16="http://schemas.microsoft.com/office/drawing/2014/main" id="{72BF0986-C4CA-4AC7-9098-E7BA3D66C736}"/>
              </a:ext>
            </a:extLst>
          </p:cNvPr>
          <p:cNvSpPr>
            <a:spLocks noGrp="1"/>
          </p:cNvSpPr>
          <p:nvPr>
            <p:ph idx="1"/>
          </p:nvPr>
        </p:nvSpPr>
        <p:spPr/>
        <p:txBody>
          <a:bodyPr/>
          <a:lstStyle/>
          <a:p>
            <a:pPr marL="0" indent="0" algn="l" rtl="0">
              <a:buNone/>
            </a:pPr>
            <a:br>
              <a:rPr lang="fr-ca">
                <a:latin typeface="+mj-lt"/>
              </a:rPr>
            </a:br>
            <a:r>
              <a:rPr lang="fr-ca" b="0" i="0" u="none" baseline="0">
                <a:latin typeface="+mj-lt"/>
              </a:rPr>
              <a:t>9. En mai 2019, le </a:t>
            </a:r>
            <a:r>
              <a:rPr lang="fr-ca" b="0" i="0" u="none" strike="noStrike" baseline="0">
                <a:solidFill>
                  <a:srgbClr val="0668B3"/>
                </a:solidFill>
                <a:latin typeface="+mj-lt"/>
                <a:hlinkClick r:id="rId2"/>
              </a:rPr>
              <a:t>Registre canadien des tumeurs cérébrales</a:t>
            </a:r>
            <a:r>
              <a:rPr lang="fr-ca" b="0" i="0" u="none" baseline="0">
                <a:latin typeface="+mj-lt"/>
              </a:rPr>
              <a:t> a été lancé. Des données précises aideront les chercheurs à mieux comprendre la maladie et à améliorer les traitements existants pour ceux qui en sont atteints.</a:t>
            </a:r>
          </a:p>
          <a:p>
            <a:pPr marL="0" indent="0" algn="l" rtl="0">
              <a:buNone/>
            </a:pPr>
            <a:endParaRPr lang="fr-ca" dirty="0">
              <a:latin typeface="+mj-lt"/>
            </a:endParaRPr>
          </a:p>
        </p:txBody>
      </p:sp>
    </p:spTree>
    <p:extLst>
      <p:ext uri="{BB962C8B-B14F-4D97-AF65-F5344CB8AC3E}">
        <p14:creationId xmlns:p14="http://schemas.microsoft.com/office/powerpoint/2010/main" val="37446194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E76017-B5E8-479B-9FA3-112822370B21}"/>
              </a:ext>
            </a:extLst>
          </p:cNvPr>
          <p:cNvSpPr>
            <a:spLocks noGrp="1"/>
          </p:cNvSpPr>
          <p:nvPr>
            <p:ph type="title"/>
          </p:nvPr>
        </p:nvSpPr>
        <p:spPr/>
        <p:txBody>
          <a:bodyPr/>
          <a:lstStyle/>
          <a:p>
            <a:pPr algn="l" rtl="0"/>
            <a:r>
              <a:rPr lang="fr-ca" b="1" i="0" u="none" baseline="0">
                <a:latin typeface="+mn-lt"/>
              </a:rPr>
              <a:t>10 faits au sujet des tumeurs cérébrales</a:t>
            </a:r>
          </a:p>
        </p:txBody>
      </p:sp>
      <p:sp>
        <p:nvSpPr>
          <p:cNvPr id="3" name="Content Placeholder 2">
            <a:extLst>
              <a:ext uri="{FF2B5EF4-FFF2-40B4-BE49-F238E27FC236}">
                <a16:creationId xmlns:a16="http://schemas.microsoft.com/office/drawing/2014/main" id="{72BF0986-C4CA-4AC7-9098-E7BA3D66C736}"/>
              </a:ext>
            </a:extLst>
          </p:cNvPr>
          <p:cNvSpPr>
            <a:spLocks noGrp="1"/>
          </p:cNvSpPr>
          <p:nvPr>
            <p:ph idx="1"/>
          </p:nvPr>
        </p:nvSpPr>
        <p:spPr/>
        <p:txBody>
          <a:bodyPr/>
          <a:lstStyle/>
          <a:p>
            <a:pPr marL="0" indent="0" algn="l" rtl="0">
              <a:buNone/>
            </a:pPr>
            <a:br>
              <a:rPr lang="fr-ca">
                <a:latin typeface="+mn-lt"/>
              </a:rPr>
            </a:br>
            <a:endParaRPr lang="fr-ca">
              <a:latin typeface="+mn-lt"/>
            </a:endParaRPr>
          </a:p>
          <a:p>
            <a:pPr marL="0" indent="0" algn="l" rtl="0">
              <a:buNone/>
            </a:pPr>
            <a:r>
              <a:rPr lang="fr-ca" b="0" i="0" u="none" baseline="0">
                <a:latin typeface="+mn-lt"/>
              </a:rPr>
              <a:t>10. </a:t>
            </a:r>
            <a:r>
              <a:rPr lang="fr-ca" b="0" i="0" u="none" baseline="0">
                <a:effectLst/>
                <a:latin typeface="+mn-lt"/>
              </a:rPr>
              <a:t>Il est estimé que 55 000 Canadiens vivent avec une tumeur cérébrale.</a:t>
            </a:r>
          </a:p>
          <a:p>
            <a:pPr marL="0" indent="0" algn="l" rtl="0">
              <a:buNone/>
            </a:pPr>
            <a:endParaRPr lang="fr-ca" dirty="0">
              <a:latin typeface="+mn-lt"/>
            </a:endParaRPr>
          </a:p>
        </p:txBody>
      </p:sp>
    </p:spTree>
    <p:extLst>
      <p:ext uri="{BB962C8B-B14F-4D97-AF65-F5344CB8AC3E}">
        <p14:creationId xmlns:p14="http://schemas.microsoft.com/office/powerpoint/2010/main" val="39483754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89589C-2F27-421C-9B4D-CEE5EB4F68CE}"/>
              </a:ext>
            </a:extLst>
          </p:cNvPr>
          <p:cNvSpPr>
            <a:spLocks noGrp="1"/>
          </p:cNvSpPr>
          <p:nvPr>
            <p:ph type="title"/>
          </p:nvPr>
        </p:nvSpPr>
        <p:spPr>
          <a:xfrm>
            <a:off x="467544" y="205979"/>
            <a:ext cx="8219256" cy="857250"/>
          </a:xfrm>
        </p:spPr>
        <p:txBody>
          <a:bodyPr wrap="square" anchor="ctr">
            <a:normAutofit/>
          </a:bodyPr>
          <a:lstStyle/>
          <a:p>
            <a:pPr algn="l" rtl="0"/>
            <a:r>
              <a:rPr lang="fr-ca" b="1" i="0" u="none" baseline="0">
                <a:latin typeface="+mn-lt"/>
              </a:rPr>
              <a:t>Révision de la terminologie</a:t>
            </a:r>
          </a:p>
        </p:txBody>
      </p:sp>
      <p:pic>
        <p:nvPicPr>
          <p:cNvPr id="6" name="Content Placeholder 5" descr="Badge Question Mark with solid fill">
            <a:extLst>
              <a:ext uri="{FF2B5EF4-FFF2-40B4-BE49-F238E27FC236}">
                <a16:creationId xmlns:a16="http://schemas.microsoft.com/office/drawing/2014/main" id="{810A98E1-0927-49D7-A00A-28AD926F1708}"/>
              </a:ext>
            </a:extLst>
          </p:cNvPr>
          <p:cNvPicPr>
            <a:picLocks noGrp="1" noChangeAspect="1"/>
          </p:cNvPicPr>
          <p:nvPr>
            <p:ph sz="half"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79264" y="1200151"/>
            <a:ext cx="3394472" cy="3394472"/>
          </a:xfrm>
        </p:spPr>
      </p:pic>
      <p:sp>
        <p:nvSpPr>
          <p:cNvPr id="3" name="Content Placeholder 2">
            <a:extLst>
              <a:ext uri="{FF2B5EF4-FFF2-40B4-BE49-F238E27FC236}">
                <a16:creationId xmlns:a16="http://schemas.microsoft.com/office/drawing/2014/main" id="{56C43CE3-596A-4942-89C8-80DEBAF6336E}"/>
              </a:ext>
            </a:extLst>
          </p:cNvPr>
          <p:cNvSpPr>
            <a:spLocks noGrp="1"/>
          </p:cNvSpPr>
          <p:nvPr>
            <p:ph sz="half" idx="2"/>
          </p:nvPr>
        </p:nvSpPr>
        <p:spPr>
          <a:xfrm>
            <a:off x="4648200" y="1200151"/>
            <a:ext cx="4038600" cy="3394472"/>
          </a:xfrm>
        </p:spPr>
        <p:txBody>
          <a:bodyPr wrap="square" anchor="t">
            <a:normAutofit/>
          </a:bodyPr>
          <a:lstStyle/>
          <a:p>
            <a:pPr marL="0" indent="0" algn="l" rtl="0">
              <a:buNone/>
            </a:pPr>
            <a:endParaRPr lang="fr-ca" dirty="0">
              <a:latin typeface="+mj-lt"/>
            </a:endParaRPr>
          </a:p>
          <a:p>
            <a:pPr marL="0" indent="0" algn="ctr" rtl="0">
              <a:buNone/>
            </a:pPr>
            <a:br>
              <a:rPr lang="fr-ca">
                <a:latin typeface="+mj-lt"/>
              </a:rPr>
            </a:br>
            <a:r>
              <a:rPr lang="fr-ca" b="0" i="0" u="none" baseline="0">
                <a:latin typeface="+mj-lt"/>
              </a:rPr>
              <a:t>Questions sur la terminologie relative aux tumeurs cérébrales</a:t>
            </a:r>
          </a:p>
        </p:txBody>
      </p:sp>
    </p:spTree>
    <p:extLst>
      <p:ext uri="{BB962C8B-B14F-4D97-AF65-F5344CB8AC3E}">
        <p14:creationId xmlns:p14="http://schemas.microsoft.com/office/powerpoint/2010/main" val="26678156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42E9A52-7620-44D4-8559-DE60538E82A1}"/>
              </a:ext>
            </a:extLst>
          </p:cNvPr>
          <p:cNvSpPr>
            <a:spLocks noGrp="1"/>
          </p:cNvSpPr>
          <p:nvPr>
            <p:ph type="title"/>
          </p:nvPr>
        </p:nvSpPr>
        <p:spPr>
          <a:xfrm>
            <a:off x="467544" y="205979"/>
            <a:ext cx="8219256" cy="857250"/>
          </a:xfrm>
        </p:spPr>
        <p:txBody>
          <a:bodyPr wrap="square" anchor="ctr">
            <a:normAutofit/>
          </a:bodyPr>
          <a:lstStyle/>
          <a:p>
            <a:pPr algn="l" rtl="0">
              <a:lnSpc>
                <a:spcPct val="90000"/>
              </a:lnSpc>
            </a:pPr>
            <a:r>
              <a:rPr lang="fr-ca" sz="2500" b="1" i="0" u="none" baseline="0">
                <a:latin typeface="+mj-lt"/>
              </a:rPr>
              <a:t>Les tumeurs cérébrales par le nombre | Activité d’association</a:t>
            </a:r>
          </a:p>
        </p:txBody>
      </p:sp>
      <p:pic>
        <p:nvPicPr>
          <p:cNvPr id="9" name="Content Placeholder 8" descr="List with solid fill">
            <a:extLst>
              <a:ext uri="{FF2B5EF4-FFF2-40B4-BE49-F238E27FC236}">
                <a16:creationId xmlns:a16="http://schemas.microsoft.com/office/drawing/2014/main" id="{42E747BF-7EC0-4236-9C28-4D5C17F2772C}"/>
              </a:ext>
            </a:extLst>
          </p:cNvPr>
          <p:cNvPicPr>
            <a:picLocks noGrp="1" noChangeAspect="1"/>
          </p:cNvPicPr>
          <p:nvPr>
            <p:ph sz="half"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79264" y="1200151"/>
            <a:ext cx="3394472" cy="3394472"/>
          </a:xfrm>
        </p:spPr>
      </p:pic>
      <p:sp>
        <p:nvSpPr>
          <p:cNvPr id="6" name="Content Placeholder 5">
            <a:extLst>
              <a:ext uri="{FF2B5EF4-FFF2-40B4-BE49-F238E27FC236}">
                <a16:creationId xmlns:a16="http://schemas.microsoft.com/office/drawing/2014/main" id="{605BCD7B-BBB9-4BE2-8C83-83282BE2FF37}"/>
              </a:ext>
            </a:extLst>
          </p:cNvPr>
          <p:cNvSpPr>
            <a:spLocks noGrp="1"/>
          </p:cNvSpPr>
          <p:nvPr>
            <p:ph sz="half" idx="2"/>
          </p:nvPr>
        </p:nvSpPr>
        <p:spPr>
          <a:xfrm>
            <a:off x="4173736" y="1063229"/>
            <a:ext cx="4513064" cy="3531394"/>
          </a:xfrm>
        </p:spPr>
        <p:txBody>
          <a:bodyPr wrap="square" anchor="t">
            <a:normAutofit lnSpcReduction="10000"/>
          </a:bodyPr>
          <a:lstStyle/>
          <a:p>
            <a:pPr marL="0" indent="0" algn="ctr" rtl="0">
              <a:lnSpc>
                <a:spcPct val="90000"/>
              </a:lnSpc>
              <a:buNone/>
            </a:pPr>
            <a:endParaRPr lang="fr-ca" sz="2400" dirty="0">
              <a:latin typeface="+mj-lt"/>
            </a:endParaRPr>
          </a:p>
          <a:p>
            <a:pPr marL="0" indent="0" algn="ctr" rtl="0">
              <a:lnSpc>
                <a:spcPct val="90000"/>
              </a:lnSpc>
              <a:buNone/>
            </a:pPr>
            <a:r>
              <a:rPr lang="fr-ca" sz="2400" b="0" i="0" u="none" baseline="0" dirty="0">
                <a:latin typeface="+mj-lt"/>
              </a:rPr>
              <a:t>Compléter les phrases du document </a:t>
            </a:r>
            <a:br>
              <a:rPr lang="fr-ca" sz="2400" dirty="0">
                <a:latin typeface="+mj-lt"/>
              </a:rPr>
            </a:br>
            <a:r>
              <a:rPr lang="fr-ca" sz="2400" b="0" i="0" u="none" baseline="0" dirty="0">
                <a:latin typeface="+mj-lt"/>
              </a:rPr>
              <a:t>« dix faits au sujet des tumeurs cérébrales » en remplissant les blancs afin de vérifier la quantité de données dont vous vous souvenez.</a:t>
            </a:r>
          </a:p>
          <a:p>
            <a:pPr marL="0" indent="0" algn="ctr" rtl="0">
              <a:lnSpc>
                <a:spcPct val="90000"/>
              </a:lnSpc>
              <a:buNone/>
            </a:pPr>
            <a:endParaRPr lang="fr-ca" sz="2400" dirty="0">
              <a:latin typeface="+mj-lt"/>
            </a:endParaRPr>
          </a:p>
          <a:p>
            <a:pPr marL="0" indent="0" algn="ctr" rtl="0">
              <a:lnSpc>
                <a:spcPct val="90000"/>
              </a:lnSpc>
              <a:buNone/>
            </a:pPr>
            <a:r>
              <a:rPr lang="fr-ca" sz="2400" b="0" i="1" u="none" baseline="0" dirty="0">
                <a:latin typeface="+mj-lt"/>
              </a:rPr>
              <a:t>Veuillez vous rapporter au document qui vous a été distribué</a:t>
            </a:r>
          </a:p>
          <a:p>
            <a:pPr algn="l" rtl="0">
              <a:lnSpc>
                <a:spcPct val="90000"/>
              </a:lnSpc>
            </a:pPr>
            <a:endParaRPr lang="fr-ca" sz="2400" dirty="0"/>
          </a:p>
        </p:txBody>
      </p:sp>
    </p:spTree>
    <p:extLst>
      <p:ext uri="{BB962C8B-B14F-4D97-AF65-F5344CB8AC3E}">
        <p14:creationId xmlns:p14="http://schemas.microsoft.com/office/powerpoint/2010/main" val="22728214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87B367-36D4-4DAB-A528-9D7EC39BE7AA}"/>
              </a:ext>
            </a:extLst>
          </p:cNvPr>
          <p:cNvSpPr>
            <a:spLocks noGrp="1"/>
          </p:cNvSpPr>
          <p:nvPr>
            <p:ph type="title"/>
          </p:nvPr>
        </p:nvSpPr>
        <p:spPr/>
        <p:txBody>
          <a:bodyPr/>
          <a:lstStyle/>
          <a:p>
            <a:pPr algn="l" rtl="0"/>
            <a:r>
              <a:rPr lang="fr-ca" b="1" i="0" u="none" baseline="0">
                <a:latin typeface="+mj-lt"/>
              </a:rPr>
              <a:t>Questions de consolidation :</a:t>
            </a:r>
          </a:p>
        </p:txBody>
      </p:sp>
      <p:sp>
        <p:nvSpPr>
          <p:cNvPr id="3" name="Content Placeholder 2">
            <a:extLst>
              <a:ext uri="{FF2B5EF4-FFF2-40B4-BE49-F238E27FC236}">
                <a16:creationId xmlns:a16="http://schemas.microsoft.com/office/drawing/2014/main" id="{7F79E974-2506-48B5-AF1F-90DC25F34254}"/>
              </a:ext>
            </a:extLst>
          </p:cNvPr>
          <p:cNvSpPr>
            <a:spLocks noGrp="1"/>
          </p:cNvSpPr>
          <p:nvPr>
            <p:ph idx="1"/>
          </p:nvPr>
        </p:nvSpPr>
        <p:spPr/>
        <p:txBody>
          <a:bodyPr/>
          <a:lstStyle/>
          <a:p>
            <a:pPr algn="l" rtl="0">
              <a:buNone/>
            </a:pPr>
            <a:r>
              <a:rPr lang="fr-ca" sz="1800" b="0" i="0" u="none" baseline="0">
                <a:latin typeface="+mn-lt"/>
              </a:rPr>
              <a:t>Si 27 Canadiens reçoivent un diagnostic de tumeur cérébrale chaque jour, combien de Canadiens reçoivent un diagnostic au cours d’une année ?</a:t>
            </a:r>
          </a:p>
          <a:p>
            <a:pPr algn="l" rtl="0">
              <a:buNone/>
            </a:pPr>
            <a:endParaRPr lang="fr-ca" sz="1800" dirty="0">
              <a:latin typeface="+mn-lt"/>
            </a:endParaRPr>
          </a:p>
          <a:p>
            <a:pPr algn="l" rtl="0">
              <a:buNone/>
            </a:pPr>
            <a:r>
              <a:rPr lang="fr-ca" sz="1800" b="0" i="0" u="none" baseline="0">
                <a:latin typeface="+mn-lt"/>
              </a:rPr>
              <a:t>Quel est le pourcentage de la population canadienne qui fit avec une tumeur cérébrale ? </a:t>
            </a:r>
          </a:p>
          <a:p>
            <a:pPr algn="l" rtl="0">
              <a:buNone/>
            </a:pPr>
            <a:endParaRPr lang="fr-ca" sz="1800" dirty="0">
              <a:latin typeface="+mn-lt"/>
            </a:endParaRPr>
          </a:p>
          <a:p>
            <a:pPr algn="l" rtl="0">
              <a:buNone/>
            </a:pPr>
            <a:r>
              <a:rPr lang="fr-ca" sz="1800" b="0" i="0" u="none" baseline="0">
                <a:latin typeface="+mn-lt"/>
              </a:rPr>
              <a:t>Combien de visites chez un professionnel de la santé un patient atteint d’une tumeur cérébrale fera-t-il par semaine ? Combien en fera-t-il sur une durée de trois ans ?</a:t>
            </a:r>
          </a:p>
          <a:p>
            <a:pPr algn="l" rtl="0">
              <a:buNone/>
            </a:pPr>
            <a:endParaRPr lang="fr-ca" sz="1800" dirty="0">
              <a:latin typeface="+mn-lt"/>
            </a:endParaRPr>
          </a:p>
          <a:p>
            <a:pPr algn="l" rtl="0">
              <a:buNone/>
            </a:pPr>
            <a:r>
              <a:rPr lang="fr-ca" sz="1800" b="0" i="0" u="none" baseline="0">
                <a:latin typeface="+mn-lt"/>
              </a:rPr>
              <a:t>Si 190 enfants canadiens reçoivent un diagnostic de tumeur cérébrale, combien d’entre eux survivront ?</a:t>
            </a:r>
          </a:p>
          <a:p>
            <a:pPr algn="l" rtl="0">
              <a:buNone/>
            </a:pPr>
            <a:endParaRPr lang="fr-ca" sz="1800" dirty="0">
              <a:latin typeface="+mn-lt"/>
            </a:endParaRPr>
          </a:p>
          <a:p>
            <a:pPr marL="0" indent="0" algn="l" rtl="0">
              <a:buNone/>
            </a:pPr>
            <a:endParaRPr lang="fr-ca" sz="1800" dirty="0">
              <a:latin typeface="+mn-lt"/>
            </a:endParaRPr>
          </a:p>
        </p:txBody>
      </p:sp>
    </p:spTree>
    <p:extLst>
      <p:ext uri="{BB962C8B-B14F-4D97-AF65-F5344CB8AC3E}">
        <p14:creationId xmlns:p14="http://schemas.microsoft.com/office/powerpoint/2010/main" val="12509305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05979"/>
            <a:ext cx="8219256" cy="857250"/>
          </a:xfrm>
        </p:spPr>
        <p:txBody>
          <a:bodyPr wrap="square" anchor="ctr">
            <a:normAutofit/>
          </a:bodyPr>
          <a:lstStyle/>
          <a:p>
            <a:pPr algn="l" rtl="0"/>
            <a:r>
              <a:rPr lang="fr-ca" b="1" i="0" u="none" baseline="0">
                <a:latin typeface="+mj-lt"/>
              </a:rPr>
              <a:t>Objectif</a:t>
            </a:r>
          </a:p>
        </p:txBody>
      </p:sp>
      <p:pic>
        <p:nvPicPr>
          <p:cNvPr id="6" name="Content Placeholder 5" descr="Brain in head with solid fill">
            <a:extLst>
              <a:ext uri="{FF2B5EF4-FFF2-40B4-BE49-F238E27FC236}">
                <a16:creationId xmlns:a16="http://schemas.microsoft.com/office/drawing/2014/main" id="{84203514-32EA-427B-B91C-65301E16836C}"/>
              </a:ext>
            </a:extLst>
          </p:cNvPr>
          <p:cNvPicPr>
            <a:picLocks noGrp="1" noChangeAspect="1"/>
          </p:cNvPicPr>
          <p:nvPr>
            <p:ph sz="half"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79264" y="1200151"/>
            <a:ext cx="3394472" cy="3394472"/>
          </a:xfrm>
        </p:spPr>
      </p:pic>
      <p:sp>
        <p:nvSpPr>
          <p:cNvPr id="5" name="Content Placeholder 4"/>
          <p:cNvSpPr>
            <a:spLocks noGrp="1"/>
          </p:cNvSpPr>
          <p:nvPr>
            <p:ph sz="half" idx="2"/>
          </p:nvPr>
        </p:nvSpPr>
        <p:spPr>
          <a:xfrm>
            <a:off x="4648200" y="1200151"/>
            <a:ext cx="4038600" cy="3394472"/>
          </a:xfrm>
        </p:spPr>
        <p:txBody>
          <a:bodyPr wrap="square" anchor="t">
            <a:normAutofit/>
          </a:bodyPr>
          <a:lstStyle/>
          <a:p>
            <a:pPr marL="0" indent="0" algn="ctr" rtl="0">
              <a:buNone/>
            </a:pPr>
            <a:endParaRPr lang="fr-ca" dirty="0">
              <a:effectLst/>
              <a:latin typeface="+mj-lt"/>
            </a:endParaRPr>
          </a:p>
          <a:p>
            <a:pPr marL="0" indent="0" algn="ctr" rtl="0">
              <a:buNone/>
            </a:pPr>
            <a:endParaRPr lang="fr-ca" dirty="0">
              <a:latin typeface="+mj-lt"/>
            </a:endParaRPr>
          </a:p>
          <a:p>
            <a:pPr marL="0" indent="0" algn="ctr" rtl="0">
              <a:buNone/>
            </a:pPr>
            <a:r>
              <a:rPr lang="fr-ca" b="0" i="0" u="none" baseline="0">
                <a:effectLst/>
                <a:latin typeface="+mj-lt"/>
              </a:rPr>
              <a:t>Étudier des faits relatifs aux tumeurs cérébrales et les nombres qui leur sont associés.</a:t>
            </a:r>
          </a:p>
          <a:p>
            <a:pPr marL="0" indent="0" algn="l" rtl="0">
              <a:buNone/>
            </a:pPr>
            <a:endParaRPr lang="fr-ca" dirty="0">
              <a:latin typeface="+mj-lt"/>
            </a:endParaRPr>
          </a:p>
        </p:txBody>
      </p:sp>
    </p:spTree>
    <p:extLst>
      <p:ext uri="{BB962C8B-B14F-4D97-AF65-F5344CB8AC3E}">
        <p14:creationId xmlns:p14="http://schemas.microsoft.com/office/powerpoint/2010/main" val="2053817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ED386A-5FA5-44FA-A36A-CA57EDDC74B2}"/>
              </a:ext>
            </a:extLst>
          </p:cNvPr>
          <p:cNvSpPr>
            <a:spLocks noGrp="1"/>
          </p:cNvSpPr>
          <p:nvPr>
            <p:ph type="title"/>
          </p:nvPr>
        </p:nvSpPr>
        <p:spPr/>
        <p:txBody>
          <a:bodyPr/>
          <a:lstStyle/>
          <a:p>
            <a:pPr algn="l" rtl="0"/>
            <a:r>
              <a:rPr lang="fr-ca" b="1" i="0" u="none" baseline="0">
                <a:latin typeface="+mn-lt"/>
              </a:rPr>
              <a:t>10 faits au sujet des tumeurs cérébrales</a:t>
            </a:r>
          </a:p>
        </p:txBody>
      </p:sp>
      <p:sp>
        <p:nvSpPr>
          <p:cNvPr id="3" name="Content Placeholder 2">
            <a:extLst>
              <a:ext uri="{FF2B5EF4-FFF2-40B4-BE49-F238E27FC236}">
                <a16:creationId xmlns:a16="http://schemas.microsoft.com/office/drawing/2014/main" id="{1495A35C-A92C-4BAF-8E9A-9A1F48E23DE9}"/>
              </a:ext>
            </a:extLst>
          </p:cNvPr>
          <p:cNvSpPr>
            <a:spLocks noGrp="1"/>
          </p:cNvSpPr>
          <p:nvPr>
            <p:ph idx="1"/>
          </p:nvPr>
        </p:nvSpPr>
        <p:spPr/>
        <p:txBody>
          <a:bodyPr/>
          <a:lstStyle/>
          <a:p>
            <a:pPr marL="0" indent="0" algn="l" rtl="0">
              <a:buNone/>
            </a:pPr>
            <a:br>
              <a:rPr lang="fr-ca">
                <a:latin typeface="+mn-lt"/>
              </a:rPr>
            </a:br>
            <a:br>
              <a:rPr lang="fr-ca">
                <a:latin typeface="+mn-lt"/>
              </a:rPr>
            </a:br>
            <a:r>
              <a:rPr lang="fr-ca" b="0" i="0" u="none" baseline="0">
                <a:latin typeface="+mn-lt"/>
              </a:rPr>
              <a:t>1. Chaque jour, 27 Canadiens reçoivent un diagnostic de tumeur cérébrale.</a:t>
            </a:r>
          </a:p>
        </p:txBody>
      </p:sp>
    </p:spTree>
    <p:extLst>
      <p:ext uri="{BB962C8B-B14F-4D97-AF65-F5344CB8AC3E}">
        <p14:creationId xmlns:p14="http://schemas.microsoft.com/office/powerpoint/2010/main" val="37084704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ED386A-5FA5-44FA-A36A-CA57EDDC74B2}"/>
              </a:ext>
            </a:extLst>
          </p:cNvPr>
          <p:cNvSpPr>
            <a:spLocks noGrp="1"/>
          </p:cNvSpPr>
          <p:nvPr>
            <p:ph type="title"/>
          </p:nvPr>
        </p:nvSpPr>
        <p:spPr/>
        <p:txBody>
          <a:bodyPr/>
          <a:lstStyle/>
          <a:p>
            <a:pPr algn="l" rtl="0"/>
            <a:r>
              <a:rPr lang="fr-ca" b="1" i="0" u="none" baseline="0">
                <a:latin typeface="+mj-lt"/>
              </a:rPr>
              <a:t>10 faits au sujet des tumeurs cérébrales</a:t>
            </a:r>
          </a:p>
        </p:txBody>
      </p:sp>
      <p:sp>
        <p:nvSpPr>
          <p:cNvPr id="3" name="Content Placeholder 2">
            <a:extLst>
              <a:ext uri="{FF2B5EF4-FFF2-40B4-BE49-F238E27FC236}">
                <a16:creationId xmlns:a16="http://schemas.microsoft.com/office/drawing/2014/main" id="{1495A35C-A92C-4BAF-8E9A-9A1F48E23DE9}"/>
              </a:ext>
            </a:extLst>
          </p:cNvPr>
          <p:cNvSpPr>
            <a:spLocks noGrp="1"/>
          </p:cNvSpPr>
          <p:nvPr>
            <p:ph idx="1"/>
          </p:nvPr>
        </p:nvSpPr>
        <p:spPr>
          <a:xfrm>
            <a:off x="457200" y="1337518"/>
            <a:ext cx="8229600" cy="3394472"/>
          </a:xfrm>
        </p:spPr>
        <p:txBody>
          <a:bodyPr/>
          <a:lstStyle/>
          <a:p>
            <a:pPr marL="0" indent="0" algn="l" rtl="0">
              <a:buNone/>
            </a:pPr>
            <a:br>
              <a:rPr lang="fr-ca">
                <a:latin typeface="+mj-lt"/>
              </a:rPr>
            </a:br>
            <a:br>
              <a:rPr lang="fr-ca">
                <a:latin typeface="+mj-lt"/>
              </a:rPr>
            </a:br>
            <a:r>
              <a:rPr lang="fr-ca" b="0" i="0" u="none" baseline="0">
                <a:latin typeface="+mj-lt"/>
              </a:rPr>
              <a:t>2. Les tumeurs cérébrales touchent des gens de tous les âges et de tous les horizons.</a:t>
            </a:r>
          </a:p>
        </p:txBody>
      </p:sp>
    </p:spTree>
    <p:extLst>
      <p:ext uri="{BB962C8B-B14F-4D97-AF65-F5344CB8AC3E}">
        <p14:creationId xmlns:p14="http://schemas.microsoft.com/office/powerpoint/2010/main" val="17565051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ED386A-5FA5-44FA-A36A-CA57EDDC74B2}"/>
              </a:ext>
            </a:extLst>
          </p:cNvPr>
          <p:cNvSpPr>
            <a:spLocks noGrp="1"/>
          </p:cNvSpPr>
          <p:nvPr>
            <p:ph type="title"/>
          </p:nvPr>
        </p:nvSpPr>
        <p:spPr/>
        <p:txBody>
          <a:bodyPr/>
          <a:lstStyle/>
          <a:p>
            <a:pPr algn="l" rtl="0"/>
            <a:r>
              <a:rPr lang="fr-ca" b="1" i="0" u="none" baseline="0">
                <a:latin typeface="+mn-lt"/>
              </a:rPr>
              <a:t>10 faits au sujet des tumeurs cérébrales</a:t>
            </a:r>
          </a:p>
        </p:txBody>
      </p:sp>
      <p:sp>
        <p:nvSpPr>
          <p:cNvPr id="3" name="Content Placeholder 2">
            <a:extLst>
              <a:ext uri="{FF2B5EF4-FFF2-40B4-BE49-F238E27FC236}">
                <a16:creationId xmlns:a16="http://schemas.microsoft.com/office/drawing/2014/main" id="{1495A35C-A92C-4BAF-8E9A-9A1F48E23DE9}"/>
              </a:ext>
            </a:extLst>
          </p:cNvPr>
          <p:cNvSpPr>
            <a:spLocks noGrp="1"/>
          </p:cNvSpPr>
          <p:nvPr>
            <p:ph idx="1"/>
          </p:nvPr>
        </p:nvSpPr>
        <p:spPr/>
        <p:txBody>
          <a:bodyPr/>
          <a:lstStyle/>
          <a:p>
            <a:pPr marL="0" indent="0" algn="l" rtl="0">
              <a:buNone/>
            </a:pPr>
            <a:br>
              <a:rPr lang="fr-ca">
                <a:latin typeface="+mn-lt"/>
              </a:rPr>
            </a:br>
            <a:br>
              <a:rPr lang="fr-ca">
                <a:latin typeface="+mn-lt"/>
              </a:rPr>
            </a:br>
            <a:r>
              <a:rPr lang="fr-ca" b="0" i="0" u="none" baseline="0">
                <a:latin typeface="+mn-lt"/>
              </a:rPr>
              <a:t>3. </a:t>
            </a:r>
            <a:r>
              <a:rPr lang="fr-ca" b="0" i="0" u="none" baseline="0">
                <a:effectLst/>
                <a:latin typeface="+mn-lt"/>
              </a:rPr>
              <a:t>Les tumeurs cérébrales constituent la principale cause de décès par cancer chez les enfants âgés de moins de 20 ans.</a:t>
            </a:r>
            <a:endParaRPr lang="fr-ca" dirty="0">
              <a:latin typeface="+mn-lt"/>
            </a:endParaRPr>
          </a:p>
        </p:txBody>
      </p:sp>
    </p:spTree>
    <p:extLst>
      <p:ext uri="{BB962C8B-B14F-4D97-AF65-F5344CB8AC3E}">
        <p14:creationId xmlns:p14="http://schemas.microsoft.com/office/powerpoint/2010/main" val="25968345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ED386A-5FA5-44FA-A36A-CA57EDDC74B2}"/>
              </a:ext>
            </a:extLst>
          </p:cNvPr>
          <p:cNvSpPr>
            <a:spLocks noGrp="1"/>
          </p:cNvSpPr>
          <p:nvPr>
            <p:ph type="title"/>
          </p:nvPr>
        </p:nvSpPr>
        <p:spPr/>
        <p:txBody>
          <a:bodyPr/>
          <a:lstStyle/>
          <a:p>
            <a:pPr algn="l" rtl="0"/>
            <a:r>
              <a:rPr lang="fr-ca" b="1" i="0" u="none" baseline="0">
                <a:latin typeface="+mj-lt"/>
              </a:rPr>
              <a:t>10 faits au sujet des tumeurs cérébrales</a:t>
            </a:r>
          </a:p>
        </p:txBody>
      </p:sp>
      <p:sp>
        <p:nvSpPr>
          <p:cNvPr id="3" name="Content Placeholder 2">
            <a:extLst>
              <a:ext uri="{FF2B5EF4-FFF2-40B4-BE49-F238E27FC236}">
                <a16:creationId xmlns:a16="http://schemas.microsoft.com/office/drawing/2014/main" id="{1495A35C-A92C-4BAF-8E9A-9A1F48E23DE9}"/>
              </a:ext>
            </a:extLst>
          </p:cNvPr>
          <p:cNvSpPr>
            <a:spLocks noGrp="1"/>
          </p:cNvSpPr>
          <p:nvPr>
            <p:ph idx="1"/>
          </p:nvPr>
        </p:nvSpPr>
        <p:spPr>
          <a:xfrm>
            <a:off x="457200" y="1200151"/>
            <a:ext cx="8075240" cy="3394472"/>
          </a:xfrm>
        </p:spPr>
        <p:txBody>
          <a:bodyPr/>
          <a:lstStyle/>
          <a:p>
            <a:pPr marL="0" indent="0" algn="l" rtl="0">
              <a:buNone/>
            </a:pPr>
            <a:br>
              <a:rPr lang="fr-ca" dirty="0">
                <a:latin typeface="+mj-lt"/>
              </a:rPr>
            </a:br>
            <a:br>
              <a:rPr lang="fr-ca" dirty="0">
                <a:latin typeface="+mj-lt"/>
              </a:rPr>
            </a:br>
            <a:r>
              <a:rPr lang="fr-ca" b="0" i="0" u="none" baseline="0" dirty="0">
                <a:latin typeface="+mj-lt"/>
              </a:rPr>
              <a:t>4. </a:t>
            </a:r>
            <a:r>
              <a:rPr lang="fr-ca" b="0" i="0" u="none" baseline="0" dirty="0">
                <a:effectLst/>
                <a:latin typeface="+mj-lt"/>
              </a:rPr>
              <a:t>Il existe plus de 120 différents types de tumeurs cérébrales, ce qui rend la mise en place d'un traitement efficace très complexe. </a:t>
            </a:r>
          </a:p>
          <a:p>
            <a:pPr marL="0" indent="0" algn="l" rtl="0">
              <a:buNone/>
            </a:pPr>
            <a:endParaRPr lang="fr-ca" dirty="0">
              <a:latin typeface="+mj-lt"/>
            </a:endParaRPr>
          </a:p>
        </p:txBody>
      </p:sp>
    </p:spTree>
    <p:extLst>
      <p:ext uri="{BB962C8B-B14F-4D97-AF65-F5344CB8AC3E}">
        <p14:creationId xmlns:p14="http://schemas.microsoft.com/office/powerpoint/2010/main" val="11813132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ED386A-5FA5-44FA-A36A-CA57EDDC74B2}"/>
              </a:ext>
            </a:extLst>
          </p:cNvPr>
          <p:cNvSpPr>
            <a:spLocks noGrp="1"/>
          </p:cNvSpPr>
          <p:nvPr>
            <p:ph type="title"/>
          </p:nvPr>
        </p:nvSpPr>
        <p:spPr/>
        <p:txBody>
          <a:bodyPr/>
          <a:lstStyle/>
          <a:p>
            <a:pPr algn="l" rtl="0"/>
            <a:r>
              <a:rPr lang="fr-ca" b="1" i="0" u="none" baseline="0">
                <a:latin typeface="+mj-lt"/>
              </a:rPr>
              <a:t>10 faits au sujet des tumeurs cérébrales</a:t>
            </a:r>
          </a:p>
        </p:txBody>
      </p:sp>
      <p:sp>
        <p:nvSpPr>
          <p:cNvPr id="3" name="Content Placeholder 2">
            <a:extLst>
              <a:ext uri="{FF2B5EF4-FFF2-40B4-BE49-F238E27FC236}">
                <a16:creationId xmlns:a16="http://schemas.microsoft.com/office/drawing/2014/main" id="{1495A35C-A92C-4BAF-8E9A-9A1F48E23DE9}"/>
              </a:ext>
            </a:extLst>
          </p:cNvPr>
          <p:cNvSpPr>
            <a:spLocks noGrp="1"/>
          </p:cNvSpPr>
          <p:nvPr>
            <p:ph idx="1"/>
          </p:nvPr>
        </p:nvSpPr>
        <p:spPr/>
        <p:txBody>
          <a:bodyPr/>
          <a:lstStyle/>
          <a:p>
            <a:pPr marL="0" indent="0" algn="l" rtl="0">
              <a:buNone/>
            </a:pPr>
            <a:br>
              <a:rPr lang="fr-ca" dirty="0">
                <a:latin typeface="+mn-lt"/>
              </a:rPr>
            </a:br>
            <a:br>
              <a:rPr lang="fr-ca" dirty="0">
                <a:latin typeface="+mn-lt"/>
              </a:rPr>
            </a:br>
            <a:r>
              <a:rPr lang="fr-ca" b="0" i="0" u="none" baseline="0" dirty="0">
                <a:latin typeface="+mn-lt"/>
              </a:rPr>
              <a:t>5. Les tumeurs cérébrales affectent considérablement les habiletés physiques et cognitives ainsi que la qualité de vie des personnes qui en sont atteintes. </a:t>
            </a:r>
            <a:endParaRPr lang="fr-ca" b="0" i="0" dirty="0">
              <a:effectLst/>
              <a:latin typeface="+mn-lt"/>
            </a:endParaRPr>
          </a:p>
          <a:p>
            <a:pPr marL="0" indent="0" algn="l" rtl="0">
              <a:buNone/>
            </a:pPr>
            <a:endParaRPr lang="fr-ca" dirty="0">
              <a:latin typeface="+mn-lt"/>
            </a:endParaRPr>
          </a:p>
        </p:txBody>
      </p:sp>
    </p:spTree>
    <p:extLst>
      <p:ext uri="{BB962C8B-B14F-4D97-AF65-F5344CB8AC3E}">
        <p14:creationId xmlns:p14="http://schemas.microsoft.com/office/powerpoint/2010/main" val="40951162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E76017-B5E8-479B-9FA3-112822370B21}"/>
              </a:ext>
            </a:extLst>
          </p:cNvPr>
          <p:cNvSpPr>
            <a:spLocks noGrp="1"/>
          </p:cNvSpPr>
          <p:nvPr>
            <p:ph type="title"/>
          </p:nvPr>
        </p:nvSpPr>
        <p:spPr/>
        <p:txBody>
          <a:bodyPr/>
          <a:lstStyle/>
          <a:p>
            <a:pPr algn="l" rtl="0"/>
            <a:r>
              <a:rPr lang="fr-ca" b="1" i="0" u="none" baseline="0">
                <a:latin typeface="+mj-lt"/>
              </a:rPr>
              <a:t>10 faits au sujet des tumeurs cérébrales</a:t>
            </a:r>
          </a:p>
        </p:txBody>
      </p:sp>
      <p:sp>
        <p:nvSpPr>
          <p:cNvPr id="3" name="Content Placeholder 2">
            <a:extLst>
              <a:ext uri="{FF2B5EF4-FFF2-40B4-BE49-F238E27FC236}">
                <a16:creationId xmlns:a16="http://schemas.microsoft.com/office/drawing/2014/main" id="{72BF0986-C4CA-4AC7-9098-E7BA3D66C736}"/>
              </a:ext>
            </a:extLst>
          </p:cNvPr>
          <p:cNvSpPr>
            <a:spLocks noGrp="1"/>
          </p:cNvSpPr>
          <p:nvPr>
            <p:ph idx="1"/>
          </p:nvPr>
        </p:nvSpPr>
        <p:spPr/>
        <p:txBody>
          <a:bodyPr/>
          <a:lstStyle/>
          <a:p>
            <a:pPr marL="0" indent="0" algn="l" rtl="0">
              <a:buNone/>
            </a:pPr>
            <a:br>
              <a:rPr lang="fr-ca">
                <a:latin typeface="+mj-lt"/>
              </a:rPr>
            </a:br>
            <a:br>
              <a:rPr lang="fr-ca">
                <a:latin typeface="+mj-lt"/>
              </a:rPr>
            </a:br>
            <a:r>
              <a:rPr lang="fr-ca" b="0" i="0" u="none" baseline="0">
                <a:latin typeface="+mj-lt"/>
              </a:rPr>
              <a:t>6. </a:t>
            </a:r>
            <a:r>
              <a:rPr lang="fr-ca" b="0" i="0" u="none" baseline="0">
                <a:effectLst/>
                <a:latin typeface="+mj-lt"/>
              </a:rPr>
              <a:t>Même si 60 % des enfants atteints d'une tumeur cérébrale survivent, ils doivent souvent composer avec des effets secondaires à long terme. </a:t>
            </a:r>
            <a:endParaRPr lang="fr-ca" dirty="0">
              <a:latin typeface="+mj-lt"/>
            </a:endParaRPr>
          </a:p>
        </p:txBody>
      </p:sp>
    </p:spTree>
    <p:extLst>
      <p:ext uri="{BB962C8B-B14F-4D97-AF65-F5344CB8AC3E}">
        <p14:creationId xmlns:p14="http://schemas.microsoft.com/office/powerpoint/2010/main" val="3432417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E76017-B5E8-479B-9FA3-112822370B21}"/>
              </a:ext>
            </a:extLst>
          </p:cNvPr>
          <p:cNvSpPr>
            <a:spLocks noGrp="1"/>
          </p:cNvSpPr>
          <p:nvPr>
            <p:ph type="title"/>
          </p:nvPr>
        </p:nvSpPr>
        <p:spPr/>
        <p:txBody>
          <a:bodyPr/>
          <a:lstStyle/>
          <a:p>
            <a:pPr algn="l" rtl="0"/>
            <a:r>
              <a:rPr lang="fr-ca" b="1" i="0" u="none" baseline="0">
                <a:latin typeface="+mj-lt"/>
              </a:rPr>
              <a:t>10 faits au sujet des tumeurs cérébrales</a:t>
            </a:r>
          </a:p>
        </p:txBody>
      </p:sp>
      <p:sp>
        <p:nvSpPr>
          <p:cNvPr id="3" name="Content Placeholder 2">
            <a:extLst>
              <a:ext uri="{FF2B5EF4-FFF2-40B4-BE49-F238E27FC236}">
                <a16:creationId xmlns:a16="http://schemas.microsoft.com/office/drawing/2014/main" id="{72BF0986-C4CA-4AC7-9098-E7BA3D66C736}"/>
              </a:ext>
            </a:extLst>
          </p:cNvPr>
          <p:cNvSpPr>
            <a:spLocks noGrp="1"/>
          </p:cNvSpPr>
          <p:nvPr>
            <p:ph idx="1"/>
          </p:nvPr>
        </p:nvSpPr>
        <p:spPr/>
        <p:txBody>
          <a:bodyPr/>
          <a:lstStyle/>
          <a:p>
            <a:pPr marL="0" indent="0" algn="l" rtl="0">
              <a:buNone/>
            </a:pPr>
            <a:br>
              <a:rPr lang="fr-ca">
                <a:latin typeface="+mn-lt"/>
              </a:rPr>
            </a:br>
            <a:br>
              <a:rPr lang="fr-ca">
                <a:latin typeface="+mn-lt"/>
              </a:rPr>
            </a:br>
            <a:r>
              <a:rPr lang="fr-ca" b="0" i="0" u="none" baseline="0">
                <a:latin typeface="+mn-lt"/>
              </a:rPr>
              <a:t>7. </a:t>
            </a:r>
            <a:r>
              <a:rPr lang="fr-ca" b="0" i="0" u="none" baseline="0">
                <a:effectLst/>
                <a:latin typeface="+mn-lt"/>
              </a:rPr>
              <a:t>Des tumeurs cérébrales métastatiques se développeront à un moment ou un autre chez 20 à 40 % des personnes atteintes de cancer.</a:t>
            </a:r>
            <a:endParaRPr lang="fr-ca" dirty="0">
              <a:latin typeface="+mn-lt"/>
            </a:endParaRPr>
          </a:p>
        </p:txBody>
      </p:sp>
    </p:spTree>
    <p:extLst>
      <p:ext uri="{BB962C8B-B14F-4D97-AF65-F5344CB8AC3E}">
        <p14:creationId xmlns:p14="http://schemas.microsoft.com/office/powerpoint/2010/main" val="1230895272"/>
      </p:ext>
    </p:extLst>
  </p:cSld>
  <p:clrMapOvr>
    <a:masterClrMapping/>
  </p:clrMapOvr>
</p:sld>
</file>

<file path=ppt/theme/theme1.xml><?xml version="1.0" encoding="utf-8"?>
<a:theme xmlns:a="http://schemas.openxmlformats.org/drawingml/2006/main" name="Brain Tumour 10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0C9E5A3548E4F40B83440E29AAAA532" ma:contentTypeVersion="8" ma:contentTypeDescription="Create a new document." ma:contentTypeScope="" ma:versionID="50f96ba35a715351e3e4d8560ac7e609">
  <xsd:schema xmlns:xsd="http://www.w3.org/2001/XMLSchema" xmlns:xs="http://www.w3.org/2001/XMLSchema" xmlns:p="http://schemas.microsoft.com/office/2006/metadata/properties" xmlns:ns2="7e42611e-6980-4234-9f11-e06e14927a73" targetNamespace="http://schemas.microsoft.com/office/2006/metadata/properties" ma:root="true" ma:fieldsID="2a740c5288c42158a5df7fade525f097" ns2:_="">
    <xsd:import namespace="7e42611e-6980-4234-9f11-e06e14927a73"/>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e42611e-6980-4234-9f11-e06e14927a7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D7356B9-402C-4723-A6D8-E7B7EE46A86B}">
  <ds:schemaRefs>
    <ds:schemaRef ds:uri="http://schemas.microsoft.com/sharepoint/v3/contenttype/forms"/>
  </ds:schemaRefs>
</ds:datastoreItem>
</file>

<file path=customXml/itemProps2.xml><?xml version="1.0" encoding="utf-8"?>
<ds:datastoreItem xmlns:ds="http://schemas.openxmlformats.org/officeDocument/2006/customXml" ds:itemID="{4C1FEEAF-AE74-432C-9424-381ECD955873}">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C748E63A-DD52-48F0-BB8F-D21F6FD8F06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e42611e-6980-4234-9f11-e06e14927a7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Brain Tumour 101</Template>
  <TotalTime>5808</TotalTime>
  <Words>566</Words>
  <Application>Microsoft Office PowerPoint</Application>
  <PresentationFormat>Affichage à l'écran (16:9)</PresentationFormat>
  <Paragraphs>45</Paragraphs>
  <Slides>15</Slides>
  <Notes>2</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15</vt:i4>
      </vt:variant>
    </vt:vector>
  </HeadingPairs>
  <TitlesOfParts>
    <vt:vector size="20" baseType="lpstr">
      <vt:lpstr>Arial</vt:lpstr>
      <vt:lpstr>Calibri</vt:lpstr>
      <vt:lpstr>Cambria</vt:lpstr>
      <vt:lpstr>Palatino</vt:lpstr>
      <vt:lpstr>Brain Tumour 101</vt:lpstr>
      <vt:lpstr>Présentation PowerPoint</vt:lpstr>
      <vt:lpstr>Objectif</vt:lpstr>
      <vt:lpstr>10 faits au sujet des tumeurs cérébrales</vt:lpstr>
      <vt:lpstr>10 faits au sujet des tumeurs cérébrales</vt:lpstr>
      <vt:lpstr>10 faits au sujet des tumeurs cérébrales</vt:lpstr>
      <vt:lpstr>10 faits au sujet des tumeurs cérébrales</vt:lpstr>
      <vt:lpstr>10 faits au sujet des tumeurs cérébrales</vt:lpstr>
      <vt:lpstr>10 faits au sujet des tumeurs cérébrales</vt:lpstr>
      <vt:lpstr>10 faits au sujet des tumeurs cérébrales</vt:lpstr>
      <vt:lpstr>10 faits au sujet des tumeurs cérébrales</vt:lpstr>
      <vt:lpstr>10 faits au sujet des tumeurs cérébrales</vt:lpstr>
      <vt:lpstr>10 faits au sujet des tumeurs cérébrales</vt:lpstr>
      <vt:lpstr>Révision de la terminologie</vt:lpstr>
      <vt:lpstr>Les tumeurs cérébrales par le nombre | Activité d’association</vt:lpstr>
      <vt:lpstr>Questions de consolidation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Brain Tumour Foundation of Canada</dc:title>
  <dc:creator>Janic Gorayeb</dc:creator>
  <cp:lastModifiedBy>Claire Dadies</cp:lastModifiedBy>
  <cp:revision>451</cp:revision>
  <cp:lastPrinted>2014-01-27T16:07:31Z</cp:lastPrinted>
  <dcterms:created xsi:type="dcterms:W3CDTF">2014-01-23T16:14:32Z</dcterms:created>
  <dcterms:modified xsi:type="dcterms:W3CDTF">2021-01-31T19:40:56Z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0x010100A0C9E5A3548E4F40B83440E29AAAA532</vt:lpwstr>
  </property>
</Properties>
</file>